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1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0" r:id="rId1"/>
  </p:sldMasterIdLst>
  <p:notesMasterIdLst>
    <p:notesMasterId r:id="rId43"/>
  </p:notesMasterIdLst>
  <p:sldIdLst>
    <p:sldId id="285" r:id="rId2"/>
    <p:sldId id="371" r:id="rId3"/>
    <p:sldId id="363" r:id="rId4"/>
    <p:sldId id="267" r:id="rId5"/>
    <p:sldId id="375" r:id="rId6"/>
    <p:sldId id="397" r:id="rId7"/>
    <p:sldId id="376" r:id="rId8"/>
    <p:sldId id="392" r:id="rId9"/>
    <p:sldId id="391" r:id="rId10"/>
    <p:sldId id="407" r:id="rId11"/>
    <p:sldId id="403" r:id="rId12"/>
    <p:sldId id="374" r:id="rId13"/>
    <p:sldId id="373" r:id="rId14"/>
    <p:sldId id="404" r:id="rId15"/>
    <p:sldId id="411" r:id="rId16"/>
    <p:sldId id="379" r:id="rId17"/>
    <p:sldId id="410" r:id="rId18"/>
    <p:sldId id="398" r:id="rId19"/>
    <p:sldId id="401" r:id="rId20"/>
    <p:sldId id="402" r:id="rId21"/>
    <p:sldId id="406" r:id="rId22"/>
    <p:sldId id="400" r:id="rId23"/>
    <p:sldId id="378" r:id="rId24"/>
    <p:sldId id="393" r:id="rId25"/>
    <p:sldId id="380" r:id="rId26"/>
    <p:sldId id="385" r:id="rId27"/>
    <p:sldId id="381" r:id="rId28"/>
    <p:sldId id="394" r:id="rId29"/>
    <p:sldId id="395" r:id="rId30"/>
    <p:sldId id="382" r:id="rId31"/>
    <p:sldId id="383" r:id="rId32"/>
    <p:sldId id="384" r:id="rId33"/>
    <p:sldId id="396" r:id="rId34"/>
    <p:sldId id="405" r:id="rId35"/>
    <p:sldId id="386" r:id="rId36"/>
    <p:sldId id="389" r:id="rId37"/>
    <p:sldId id="399" r:id="rId38"/>
    <p:sldId id="390" r:id="rId39"/>
    <p:sldId id="388" r:id="rId40"/>
    <p:sldId id="409" r:id="rId41"/>
    <p:sldId id="36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36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488" userDrawn="1">
          <p15:clr>
            <a:srgbClr val="A4A3A4"/>
          </p15:clr>
        </p15:guide>
        <p15:guide id="5" orient="horz" pos="792" userDrawn="1">
          <p15:clr>
            <a:srgbClr val="A4A3A4"/>
          </p15:clr>
        </p15:guide>
        <p15:guide id="6" orient="horz" pos="23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7C79"/>
    <a:srgbClr val="D81E00"/>
    <a:srgbClr val="ADB9CA"/>
    <a:srgbClr val="92D050"/>
    <a:srgbClr val="D84942"/>
    <a:srgbClr val="C06C84"/>
    <a:srgbClr val="004479"/>
    <a:srgbClr val="E7E6E6"/>
    <a:srgbClr val="D0CEC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7" autoAdjust="0"/>
    <p:restoredTop sz="80438"/>
  </p:normalViewPr>
  <p:slideViewPr>
    <p:cSldViewPr snapToGrid="0" showGuides="1">
      <p:cViewPr varScale="1">
        <p:scale>
          <a:sx n="94" d="100"/>
          <a:sy n="94" d="100"/>
        </p:scale>
        <p:origin x="1384" y="192"/>
      </p:cViewPr>
      <p:guideLst>
        <p:guide pos="3840"/>
        <p:guide orient="horz" pos="3936"/>
        <p:guide pos="192"/>
        <p:guide pos="7488"/>
        <p:guide orient="horz" pos="792"/>
        <p:guide orient="horz" pos="23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Hoja_de_c_lculo_de_Microsoft_Excel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Hoja_de_c_lculo_de_Microsoft_Excel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Hoja_de_c_lculo_de_Microsoft_Excel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Hoja_de_c_lculo_de_Microsoft_Excel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Hoja_de_c_lculo_de_Microsoft_Excel12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Hoja_de_c_lculo_de_Microsoft_Excel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Hoja_de_c_lculo_de_Microsoft_Excel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Hoja_de_c_lculo_de_Microsoft_Excel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Hoja_de_c_lculo_de_Microsoft_Excel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Hoja_de_c_lculo_de_Microsoft_Excel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Hoja_de_c_lculo_de_Microsoft_Excel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Hoja_de_c_lculo_de_Microsoft_Excel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Hoja_de_c_lculo_de_Microsoft_Excel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 sz="1400" b="0" i="0" baseline="0" dirty="0">
                <a:effectLst/>
              </a:rPr>
              <a:t>DB - 100000 Registros</a:t>
            </a:r>
            <a:endParaRPr lang="es-ES_tradnl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4FB-E045-B0C6-1CB54F154AB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4FB-E045-B0C6-1CB54F154AB4}"/>
              </c:ext>
            </c:extLst>
          </c:dPt>
          <c:dPt>
            <c:idx val="2"/>
            <c:invertIfNegative val="0"/>
            <c:bubble3D val="0"/>
            <c:spPr>
              <a:solidFill>
                <a:srgbClr val="4078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4FB-E045-B0C6-1CB54F154AB4}"/>
              </c:ext>
            </c:extLst>
          </c:dPt>
          <c:dLbls>
            <c:delete val="1"/>
          </c:dLbls>
          <c:cat>
            <c:strRef>
              <c:f>(DIST_100000DB!$D$129,DIST_100000DB!$D$135,DIST_100000DB!$D$139)</c:f>
              <c:strCache>
                <c:ptCount val="3"/>
                <c:pt idx="0">
                  <c:v>Propuesta,nB=1</c:v>
                </c:pt>
                <c:pt idx="1">
                  <c:v>Li, Ɛ=1</c:v>
                </c:pt>
                <c:pt idx="2">
                  <c:v>Mo, c=1</c:v>
                </c:pt>
              </c:strCache>
            </c:strRef>
          </c:cat>
          <c:val>
            <c:numRef>
              <c:f>(DIST_100000DB!$H$129,DIST_100000DB!$H$135,DIST_100000DB!$H$139)</c:f>
              <c:numCache>
                <c:formatCode>0.0000</c:formatCode>
                <c:ptCount val="3"/>
                <c:pt idx="0">
                  <c:v>0.24742333333333333</c:v>
                </c:pt>
                <c:pt idx="1">
                  <c:v>0.24740999999999999</c:v>
                </c:pt>
                <c:pt idx="2">
                  <c:v>0.49623333333333336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4FB-E045-B0C6-1CB54F154AB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2"/>
        <c:overlap val="-27"/>
        <c:axId val="2125376496"/>
        <c:axId val="2125382528"/>
      </c:barChart>
      <c:catAx>
        <c:axId val="2125376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 dirty="0"/>
                  <a:t>Esquemas de Huella Digital</a:t>
                </a:r>
                <a:r>
                  <a:rPr lang="es-ES_tradnl" sz="1200" baseline="0" dirty="0"/>
                  <a:t>    </a:t>
                </a:r>
                <a:r>
                  <a:rPr lang="es-ES_tradnl" sz="1200" dirty="0"/>
                  <a:t>1 Bit / Registro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125382528"/>
        <c:crosses val="autoZero"/>
        <c:auto val="1"/>
        <c:lblAlgn val="ctr"/>
        <c:lblOffset val="100"/>
        <c:noMultiLvlLbl val="0"/>
      </c:catAx>
      <c:valAx>
        <c:axId val="2125382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/>
                  <a:t>MSE (Error Cuadr</a:t>
                </a:r>
                <a:r>
                  <a:rPr lang="es-ES" sz="1200"/>
                  <a:t>ático Medio)</a:t>
                </a:r>
                <a:endParaRPr lang="es-ES_tradnl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125376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 sz="1400" b="0" i="0" baseline="0" dirty="0">
                <a:effectLst/>
              </a:rPr>
              <a:t>DB 100000, y=10</a:t>
            </a:r>
            <a:endParaRPr lang="es-ES_tradnl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nB=1</c:v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val>
            <c:numRef>
              <c:f>'Attr=5'!$F$55:$F$63</c:f>
              <c:numCache>
                <c:formatCode>General</c:formatCode>
                <c:ptCount val="9"/>
                <c:pt idx="0">
                  <c:v>99.457115000000002</c:v>
                </c:pt>
                <c:pt idx="1">
                  <c:v>99.348529999999997</c:v>
                </c:pt>
                <c:pt idx="2">
                  <c:v>98.751360000000005</c:v>
                </c:pt>
                <c:pt idx="3">
                  <c:v>98.26276</c:v>
                </c:pt>
                <c:pt idx="4">
                  <c:v>97.068404999999998</c:v>
                </c:pt>
                <c:pt idx="5">
                  <c:v>96.036919999999995</c:v>
                </c:pt>
                <c:pt idx="6">
                  <c:v>94.896850000000001</c:v>
                </c:pt>
                <c:pt idx="7">
                  <c:v>93.756780000000006</c:v>
                </c:pt>
                <c:pt idx="8">
                  <c:v>91.530945000000003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CD-9143-9AC6-E9A34175EC2A}"/>
            </c:ext>
          </c:extLst>
        </c:ser>
        <c:ser>
          <c:idx val="1"/>
          <c:order val="1"/>
          <c:tx>
            <c:v>nB=2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'Attr=5'!$O$55:$O$63</c:f>
              <c:numCache>
                <c:formatCode>0%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'Attr=5'!$R$55:$R$63</c:f>
              <c:numCache>
                <c:formatCode>General</c:formatCode>
                <c:ptCount val="9"/>
                <c:pt idx="0">
                  <c:v>99.891425999999996</c:v>
                </c:pt>
                <c:pt idx="1">
                  <c:v>99.782844999999995</c:v>
                </c:pt>
                <c:pt idx="2">
                  <c:v>99.565690000000004</c:v>
                </c:pt>
                <c:pt idx="3">
                  <c:v>99.402823999999995</c:v>
                </c:pt>
                <c:pt idx="4">
                  <c:v>99.077089999999998</c:v>
                </c:pt>
                <c:pt idx="5">
                  <c:v>98.425619999999995</c:v>
                </c:pt>
                <c:pt idx="6">
                  <c:v>97.448425</c:v>
                </c:pt>
                <c:pt idx="7">
                  <c:v>95.928340000000006</c:v>
                </c:pt>
                <c:pt idx="8">
                  <c:v>94.136809999999997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CD-9143-9AC6-E9A34175EC2A}"/>
            </c:ext>
          </c:extLst>
        </c:ser>
        <c:ser>
          <c:idx val="2"/>
          <c:order val="2"/>
          <c:tx>
            <c:v>nB=3</c:v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numRef>
              <c:f>'Attr=5'!$O$55:$O$63</c:f>
              <c:numCache>
                <c:formatCode>0%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'Attr=5'!$AD$55:$AD$63</c:f>
              <c:numCache>
                <c:formatCode>General</c:formatCode>
                <c:ptCount val="9"/>
                <c:pt idx="0">
                  <c:v>99.945710000000005</c:v>
                </c:pt>
                <c:pt idx="1">
                  <c:v>99.945710000000005</c:v>
                </c:pt>
                <c:pt idx="2">
                  <c:v>99.945710000000005</c:v>
                </c:pt>
                <c:pt idx="3">
                  <c:v>99.782844999999995</c:v>
                </c:pt>
                <c:pt idx="4">
                  <c:v>99.511399999999995</c:v>
                </c:pt>
                <c:pt idx="5">
                  <c:v>99.022803999999994</c:v>
                </c:pt>
                <c:pt idx="6">
                  <c:v>98.208466000000001</c:v>
                </c:pt>
                <c:pt idx="7">
                  <c:v>97.394135000000006</c:v>
                </c:pt>
                <c:pt idx="8">
                  <c:v>96.308359999999993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CD-9143-9AC6-E9A34175EC2A}"/>
            </c:ext>
          </c:extLst>
        </c:ser>
        <c:ser>
          <c:idx val="3"/>
          <c:order val="3"/>
          <c:tx>
            <c:v>Li,Ɛ=1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val>
            <c:numRef>
              <c:f>'Attr=5'!$AP$55:$AP$63</c:f>
              <c:numCache>
                <c:formatCode>General</c:formatCode>
                <c:ptCount val="9"/>
                <c:pt idx="0">
                  <c:v>99.457115000000002</c:v>
                </c:pt>
                <c:pt idx="1">
                  <c:v>99.239959999999996</c:v>
                </c:pt>
                <c:pt idx="2">
                  <c:v>98.534199999999998</c:v>
                </c:pt>
                <c:pt idx="3">
                  <c:v>97.882739999999998</c:v>
                </c:pt>
                <c:pt idx="4">
                  <c:v>97.231269999999995</c:v>
                </c:pt>
                <c:pt idx="5">
                  <c:v>96.579800000000006</c:v>
                </c:pt>
                <c:pt idx="6">
                  <c:v>95.819760000000002</c:v>
                </c:pt>
                <c:pt idx="7">
                  <c:v>94.571119999999993</c:v>
                </c:pt>
                <c:pt idx="8">
                  <c:v>92.779589999999999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9CD-9143-9AC6-E9A34175EC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6194000"/>
        <c:axId val="-2116617744"/>
      </c:lineChart>
      <c:catAx>
        <c:axId val="2146194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/>
                  <a:t>% Alteraci</a:t>
                </a:r>
                <a:r>
                  <a:rPr lang="es-ES" sz="1200"/>
                  <a:t>ón</a:t>
                </a:r>
                <a:r>
                  <a:rPr lang="es-ES_tradnl" sz="1200"/>
                  <a:t> de tuplas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-2116617744"/>
        <c:crosses val="autoZero"/>
        <c:auto val="1"/>
        <c:lblAlgn val="ctr"/>
        <c:lblOffset val="100"/>
        <c:noMultiLvlLbl val="0"/>
      </c:catAx>
      <c:valAx>
        <c:axId val="-2116617744"/>
        <c:scaling>
          <c:orientation val="minMax"/>
          <c:max val="101"/>
          <c:min val="9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 b="0" i="0" baseline="0">
                    <a:effectLst/>
                  </a:rPr>
                  <a:t>% Detección de Huella Digital</a:t>
                </a:r>
                <a:endParaRPr lang="es-MX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14619400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 sz="1400" b="0" i="0" baseline="0" dirty="0">
                <a:effectLst/>
              </a:rPr>
              <a:t>DB 100000,</a:t>
            </a:r>
            <a:r>
              <a:rPr lang="es-ES_tradnl" sz="1400" dirty="0"/>
              <a:t> </a:t>
            </a:r>
            <a:r>
              <a:rPr lang="es-ES_tradnl" sz="1400" b="0" i="0" baseline="0" dirty="0">
                <a:effectLst/>
              </a:rPr>
              <a:t>y=7</a:t>
            </a:r>
            <a:endParaRPr lang="es-ES_tradnl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nB=1</c:v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'Attr=5'!$C$43:$C$51</c:f>
              <c:numCache>
                <c:formatCode>0%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'Attr=5'!$F$43:$F$51</c:f>
              <c:numCache>
                <c:formatCode>General</c:formatCode>
                <c:ptCount val="9"/>
                <c:pt idx="0">
                  <c:v>99.891425999999996</c:v>
                </c:pt>
                <c:pt idx="1">
                  <c:v>99.782844999999995</c:v>
                </c:pt>
                <c:pt idx="2">
                  <c:v>99.565690000000004</c:v>
                </c:pt>
                <c:pt idx="3">
                  <c:v>98.91422</c:v>
                </c:pt>
                <c:pt idx="4">
                  <c:v>98.208466000000001</c:v>
                </c:pt>
                <c:pt idx="5">
                  <c:v>97.71987</c:v>
                </c:pt>
                <c:pt idx="6">
                  <c:v>97.17698</c:v>
                </c:pt>
                <c:pt idx="7">
                  <c:v>95.819760000000002</c:v>
                </c:pt>
                <c:pt idx="8">
                  <c:v>94.516829999999999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54-724C-BAA9-E1A6D22E1DF1}"/>
            </c:ext>
          </c:extLst>
        </c:ser>
        <c:ser>
          <c:idx val="2"/>
          <c:order val="1"/>
          <c:tx>
            <c:v>nB=2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'Attr=5'!$C$43:$C$51</c:f>
              <c:numCache>
                <c:formatCode>0%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'Attr=5'!$R$43:$R$51</c:f>
              <c:numCache>
                <c:formatCode>General</c:formatCode>
                <c:ptCount val="9"/>
                <c:pt idx="0">
                  <c:v>100</c:v>
                </c:pt>
                <c:pt idx="1">
                  <c:v>99.945710000000005</c:v>
                </c:pt>
                <c:pt idx="2">
                  <c:v>99.945710000000005</c:v>
                </c:pt>
                <c:pt idx="3">
                  <c:v>99.891425999999996</c:v>
                </c:pt>
                <c:pt idx="4">
                  <c:v>99.619979999999998</c:v>
                </c:pt>
                <c:pt idx="5">
                  <c:v>99.348529999999997</c:v>
                </c:pt>
                <c:pt idx="6">
                  <c:v>98.80565</c:v>
                </c:pt>
                <c:pt idx="7">
                  <c:v>98.208466000000001</c:v>
                </c:pt>
                <c:pt idx="8">
                  <c:v>97.285560000000004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54-724C-BAA9-E1A6D22E1DF1}"/>
            </c:ext>
          </c:extLst>
        </c:ser>
        <c:ser>
          <c:idx val="3"/>
          <c:order val="2"/>
          <c:tx>
            <c:v>nB=3</c:v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numRef>
              <c:f>'Attr=5'!$C$43:$C$51</c:f>
              <c:numCache>
                <c:formatCode>0%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'Attr=5'!$AD$43:$AD$51</c:f>
              <c:numCache>
                <c:formatCode>General</c:formatCode>
                <c:ptCount val="9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99.945710000000005</c:v>
                </c:pt>
                <c:pt idx="6">
                  <c:v>99.728549999999998</c:v>
                </c:pt>
                <c:pt idx="7">
                  <c:v>99.239959999999996</c:v>
                </c:pt>
                <c:pt idx="8">
                  <c:v>98.045599999999993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54-724C-BAA9-E1A6D22E1DF1}"/>
            </c:ext>
          </c:extLst>
        </c:ser>
        <c:ser>
          <c:idx val="0"/>
          <c:order val="3"/>
          <c:tx>
            <c:v>Li,Ɛ=1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val>
            <c:numRef>
              <c:f>'Attr=5'!$AP$43:$AP$51</c:f>
              <c:numCache>
                <c:formatCode>General</c:formatCode>
                <c:ptCount val="9"/>
                <c:pt idx="0">
                  <c:v>99.837135000000004</c:v>
                </c:pt>
                <c:pt idx="1">
                  <c:v>99.782844999999995</c:v>
                </c:pt>
                <c:pt idx="2">
                  <c:v>99.619979999999998</c:v>
                </c:pt>
                <c:pt idx="3">
                  <c:v>99.511399999999995</c:v>
                </c:pt>
                <c:pt idx="4">
                  <c:v>99.022803999999994</c:v>
                </c:pt>
                <c:pt idx="5">
                  <c:v>98.534199999999998</c:v>
                </c:pt>
                <c:pt idx="6">
                  <c:v>98.26276</c:v>
                </c:pt>
                <c:pt idx="7">
                  <c:v>97.448425</c:v>
                </c:pt>
                <c:pt idx="8">
                  <c:v>96.362650000000002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D54-724C-BAA9-E1A6D22E1D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1124912"/>
        <c:axId val="2124662112"/>
      </c:lineChart>
      <c:catAx>
        <c:axId val="-2101124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 baseline="0"/>
                  <a:t>% Alteraci</a:t>
                </a:r>
                <a:r>
                  <a:rPr lang="es-ES" sz="1200" baseline="0"/>
                  <a:t>ón de tuplas</a:t>
                </a:r>
                <a:endParaRPr lang="es-ES_tradnl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124662112"/>
        <c:crosses val="autoZero"/>
        <c:auto val="1"/>
        <c:lblAlgn val="ctr"/>
        <c:lblOffset val="100"/>
        <c:noMultiLvlLbl val="0"/>
      </c:catAx>
      <c:valAx>
        <c:axId val="2124662112"/>
        <c:scaling>
          <c:orientation val="minMax"/>
          <c:max val="101"/>
          <c:min val="9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 b="0" i="0" baseline="0">
                    <a:effectLst/>
                  </a:rPr>
                  <a:t>% Detección de Huella Digital</a:t>
                </a:r>
                <a:endParaRPr lang="es-MX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-210112491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 sz="1400" b="0" i="0" baseline="0" dirty="0">
                <a:effectLst/>
              </a:rPr>
              <a:t>DB 100000, y=10</a:t>
            </a:r>
            <a:endParaRPr lang="es-ES_tradnl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nB=1</c:v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val>
            <c:numRef>
              <c:f>Hoja1!$F$55:$F$63</c:f>
              <c:numCache>
                <c:formatCode>General</c:formatCode>
                <c:ptCount val="9"/>
                <c:pt idx="0">
                  <c:v>99.402823999999995</c:v>
                </c:pt>
                <c:pt idx="1">
                  <c:v>99.239959999999996</c:v>
                </c:pt>
                <c:pt idx="2">
                  <c:v>98.91422</c:v>
                </c:pt>
                <c:pt idx="3">
                  <c:v>98.045599999999993</c:v>
                </c:pt>
                <c:pt idx="4">
                  <c:v>96.525509999999997</c:v>
                </c:pt>
                <c:pt idx="5">
                  <c:v>94.679694999999995</c:v>
                </c:pt>
                <c:pt idx="6">
                  <c:v>90.173720000000003</c:v>
                </c:pt>
                <c:pt idx="7">
                  <c:v>83.11618</c:v>
                </c:pt>
                <c:pt idx="8">
                  <c:v>71.281220000000005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618-FC43-B424-987DC1897A54}"/>
            </c:ext>
          </c:extLst>
        </c:ser>
        <c:ser>
          <c:idx val="1"/>
          <c:order val="1"/>
          <c:tx>
            <c:v>nB=2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Hoja1!$O$55:$O$63</c:f>
              <c:numCache>
                <c:formatCode>0%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Hoja1!$R$55:$R$63</c:f>
              <c:numCache>
                <c:formatCode>General</c:formatCode>
                <c:ptCount val="9"/>
                <c:pt idx="0">
                  <c:v>100</c:v>
                </c:pt>
                <c:pt idx="1">
                  <c:v>99.945710000000005</c:v>
                </c:pt>
                <c:pt idx="2">
                  <c:v>99.891425999999996</c:v>
                </c:pt>
                <c:pt idx="3">
                  <c:v>99.728549999999998</c:v>
                </c:pt>
                <c:pt idx="4">
                  <c:v>99.077089999999998</c:v>
                </c:pt>
                <c:pt idx="5">
                  <c:v>98.208466000000001</c:v>
                </c:pt>
                <c:pt idx="6">
                  <c:v>95.656890000000004</c:v>
                </c:pt>
                <c:pt idx="7">
                  <c:v>90.173720000000003</c:v>
                </c:pt>
                <c:pt idx="8">
                  <c:v>78.773070000000004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18-FC43-B424-987DC1897A54}"/>
            </c:ext>
          </c:extLst>
        </c:ser>
        <c:ser>
          <c:idx val="2"/>
          <c:order val="2"/>
          <c:tx>
            <c:v>nB=3</c:v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numRef>
              <c:f>Hoja1!$O$55:$O$63</c:f>
              <c:numCache>
                <c:formatCode>0%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Hoja1!$AD$55:$AD$63</c:f>
              <c:numCache>
                <c:formatCode>General</c:formatCode>
                <c:ptCount val="9"/>
                <c:pt idx="0">
                  <c:v>100</c:v>
                </c:pt>
                <c:pt idx="1">
                  <c:v>100</c:v>
                </c:pt>
                <c:pt idx="2">
                  <c:v>99.945710000000005</c:v>
                </c:pt>
                <c:pt idx="3">
                  <c:v>99.945710000000005</c:v>
                </c:pt>
                <c:pt idx="4">
                  <c:v>99.728549999999998</c:v>
                </c:pt>
                <c:pt idx="5">
                  <c:v>99.511399999999995</c:v>
                </c:pt>
                <c:pt idx="6">
                  <c:v>97.937029999999993</c:v>
                </c:pt>
                <c:pt idx="7">
                  <c:v>94.462540000000004</c:v>
                </c:pt>
                <c:pt idx="8">
                  <c:v>84.093376000000006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618-FC43-B424-987DC1897A54}"/>
            </c:ext>
          </c:extLst>
        </c:ser>
        <c:ser>
          <c:idx val="3"/>
          <c:order val="3"/>
          <c:tx>
            <c:v>Li,Ɛ=1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val>
            <c:numRef>
              <c:f>Hoja1!$AQ$55:$AQ$63</c:f>
              <c:numCache>
                <c:formatCode>General</c:formatCode>
                <c:ptCount val="9"/>
                <c:pt idx="0">
                  <c:v>99.402823999999995</c:v>
                </c:pt>
                <c:pt idx="1">
                  <c:v>99.239959999999996</c:v>
                </c:pt>
                <c:pt idx="2">
                  <c:v>98.91422</c:v>
                </c:pt>
                <c:pt idx="3">
                  <c:v>98.045599999999993</c:v>
                </c:pt>
                <c:pt idx="4">
                  <c:v>96.525509999999997</c:v>
                </c:pt>
                <c:pt idx="5">
                  <c:v>94.679694999999995</c:v>
                </c:pt>
                <c:pt idx="6">
                  <c:v>90.173720000000003</c:v>
                </c:pt>
                <c:pt idx="7">
                  <c:v>83.11618</c:v>
                </c:pt>
                <c:pt idx="8">
                  <c:v>71.281220000000005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618-FC43-B424-987DC1897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6194000"/>
        <c:axId val="-2116617744"/>
      </c:lineChart>
      <c:catAx>
        <c:axId val="2146194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/>
                  <a:t>% Eliminación de tuplas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-2116617744"/>
        <c:crosses val="autoZero"/>
        <c:auto val="1"/>
        <c:lblAlgn val="ctr"/>
        <c:lblOffset val="100"/>
        <c:noMultiLvlLbl val="0"/>
      </c:catAx>
      <c:valAx>
        <c:axId val="-2116617744"/>
        <c:scaling>
          <c:orientation val="minMax"/>
          <c:max val="105"/>
          <c:min val="6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 b="0" i="0" baseline="0">
                    <a:effectLst/>
                  </a:rPr>
                  <a:t>% Detección de Huella Digital</a:t>
                </a:r>
                <a:endParaRPr lang="es-MX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14619400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 sz="1400" b="0" i="0" baseline="0" dirty="0">
                <a:effectLst/>
              </a:rPr>
              <a:t>DB 100000, y=7</a:t>
            </a:r>
            <a:endParaRPr lang="es-ES_tradnl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nB=1</c:v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Hoja1!$C$43:$C$51</c:f>
              <c:numCache>
                <c:formatCode>0%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Hoja1!$F$43:$F$51</c:f>
              <c:numCache>
                <c:formatCode>General</c:formatCode>
                <c:ptCount val="9"/>
                <c:pt idx="0">
                  <c:v>99.945710000000005</c:v>
                </c:pt>
                <c:pt idx="1">
                  <c:v>99.891425999999996</c:v>
                </c:pt>
                <c:pt idx="2">
                  <c:v>99.782844999999995</c:v>
                </c:pt>
                <c:pt idx="3">
                  <c:v>99.619979999999998</c:v>
                </c:pt>
                <c:pt idx="4">
                  <c:v>99.022803999999994</c:v>
                </c:pt>
                <c:pt idx="5">
                  <c:v>98.099890000000002</c:v>
                </c:pt>
                <c:pt idx="6">
                  <c:v>95.656890000000004</c:v>
                </c:pt>
                <c:pt idx="7">
                  <c:v>90.553749999999994</c:v>
                </c:pt>
                <c:pt idx="8">
                  <c:v>78.175895999999995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F2-624F-B4F1-A82C3CCFA6E2}"/>
            </c:ext>
          </c:extLst>
        </c:ser>
        <c:ser>
          <c:idx val="2"/>
          <c:order val="1"/>
          <c:tx>
            <c:v>nB=2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Hoja1!$C$43:$C$51</c:f>
              <c:numCache>
                <c:formatCode>0%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Hoja1!$R$43:$R$51</c:f>
              <c:numCache>
                <c:formatCode>General</c:formatCode>
                <c:ptCount val="9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99.945710000000005</c:v>
                </c:pt>
                <c:pt idx="4">
                  <c:v>99.891425999999996</c:v>
                </c:pt>
                <c:pt idx="5">
                  <c:v>99.674270000000007</c:v>
                </c:pt>
                <c:pt idx="6">
                  <c:v>98.859930000000006</c:v>
                </c:pt>
                <c:pt idx="7">
                  <c:v>95.43974</c:v>
                </c:pt>
                <c:pt idx="8">
                  <c:v>84.799130000000005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F2-624F-B4F1-A82C3CCFA6E2}"/>
            </c:ext>
          </c:extLst>
        </c:ser>
        <c:ser>
          <c:idx val="3"/>
          <c:order val="2"/>
          <c:tx>
            <c:v>nB=3</c:v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numRef>
              <c:f>Hoja1!$C$43:$C$51</c:f>
              <c:numCache>
                <c:formatCode>0%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Hoja1!$AD$43:$AD$51</c:f>
              <c:numCache>
                <c:formatCode>General</c:formatCode>
                <c:ptCount val="9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99.891425999999996</c:v>
                </c:pt>
                <c:pt idx="6">
                  <c:v>99.619979999999998</c:v>
                </c:pt>
                <c:pt idx="7">
                  <c:v>97.991309999999999</c:v>
                </c:pt>
                <c:pt idx="8">
                  <c:v>89.522255000000001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F2-624F-B4F1-A82C3CCFA6E2}"/>
            </c:ext>
          </c:extLst>
        </c:ser>
        <c:ser>
          <c:idx val="0"/>
          <c:order val="3"/>
          <c:tx>
            <c:v>Li,Ɛ=1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val>
            <c:numRef>
              <c:f>Hoja1!$AQ$43:$AQ$51</c:f>
              <c:numCache>
                <c:formatCode>General</c:formatCode>
                <c:ptCount val="9"/>
                <c:pt idx="0">
                  <c:v>99.945710000000005</c:v>
                </c:pt>
                <c:pt idx="1">
                  <c:v>99.891425999999996</c:v>
                </c:pt>
                <c:pt idx="2">
                  <c:v>99.782844999999995</c:v>
                </c:pt>
                <c:pt idx="3">
                  <c:v>99.619979999999998</c:v>
                </c:pt>
                <c:pt idx="4">
                  <c:v>99.022803999999994</c:v>
                </c:pt>
                <c:pt idx="5">
                  <c:v>98.099890000000002</c:v>
                </c:pt>
                <c:pt idx="6">
                  <c:v>95.656890000000004</c:v>
                </c:pt>
                <c:pt idx="7">
                  <c:v>90.553749999999994</c:v>
                </c:pt>
                <c:pt idx="8">
                  <c:v>78.175895999999995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AF2-624F-B4F1-A82C3CCFA6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1124912"/>
        <c:axId val="2124662112"/>
      </c:lineChart>
      <c:catAx>
        <c:axId val="-2101124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/>
                  <a:t>% Eliminaci</a:t>
                </a:r>
                <a:r>
                  <a:rPr lang="es-ES" sz="1200"/>
                  <a:t>ón de tuplas</a:t>
                </a:r>
                <a:endParaRPr lang="es-ES_tradnl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124662112"/>
        <c:crosses val="autoZero"/>
        <c:auto val="1"/>
        <c:lblAlgn val="ctr"/>
        <c:lblOffset val="100"/>
        <c:noMultiLvlLbl val="0"/>
      </c:catAx>
      <c:valAx>
        <c:axId val="2124662112"/>
        <c:scaling>
          <c:orientation val="minMax"/>
          <c:min val="6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 b="0" i="0" baseline="0">
                    <a:effectLst/>
                  </a:rPr>
                  <a:t>% Detección de Huella Digital</a:t>
                </a:r>
                <a:endParaRPr lang="es-MX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-2101124912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 sz="1400" dirty="0"/>
              <a:t>DB - 100000 Registros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FA4-FC47-9026-74A5BDAC9E5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FA4-FC47-9026-74A5BDAC9E5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FA4-FC47-9026-74A5BDAC9E5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FA4-FC47-9026-74A5BDAC9E56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FA4-FC47-9026-74A5BDAC9E56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FA4-FC47-9026-74A5BDAC9E56}"/>
              </c:ext>
            </c:extLst>
          </c:dPt>
          <c:dLbls>
            <c:delete val="1"/>
          </c:dLbls>
          <c:cat>
            <c:strRef>
              <c:f>(DIST_100000DB!$D$129:$D$133,DIST_100000DB!$D$136,DIST_100000DB!$D$139)</c:f>
              <c:strCache>
                <c:ptCount val="7"/>
                <c:pt idx="0">
                  <c:v>nB=1</c:v>
                </c:pt>
                <c:pt idx="1">
                  <c:v>nB=2</c:v>
                </c:pt>
                <c:pt idx="2">
                  <c:v>nB=3</c:v>
                </c:pt>
                <c:pt idx="3">
                  <c:v>nB=4</c:v>
                </c:pt>
                <c:pt idx="4">
                  <c:v>nB=5</c:v>
                </c:pt>
                <c:pt idx="5">
                  <c:v>Li, Ɛ=4</c:v>
                </c:pt>
                <c:pt idx="6">
                  <c:v>Mo, c=1,t=0.01</c:v>
                </c:pt>
              </c:strCache>
            </c:strRef>
          </c:cat>
          <c:val>
            <c:numRef>
              <c:f>(DIST_100000DB!$H$129:$H$133,DIST_100000DB!$H$136)</c:f>
              <c:numCache>
                <c:formatCode>0.000</c:formatCode>
                <c:ptCount val="6"/>
                <c:pt idx="0">
                  <c:v>0.24742333333333333</c:v>
                </c:pt>
                <c:pt idx="1">
                  <c:v>0.40332666666666661</c:v>
                </c:pt>
                <c:pt idx="2">
                  <c:v>0.46175333333333329</c:v>
                </c:pt>
                <c:pt idx="3">
                  <c:v>0.77234666666666663</c:v>
                </c:pt>
                <c:pt idx="4">
                  <c:v>0.93673333333333331</c:v>
                </c:pt>
                <c:pt idx="5">
                  <c:v>5.318903333333334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FA4-FC47-9026-74A5BDAC9E5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7"/>
        <c:axId val="2127741520"/>
        <c:axId val="2127735392"/>
      </c:barChart>
      <c:catAx>
        <c:axId val="2127741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/>
                  <a:t>Esquemas de Huella Digital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127735392"/>
        <c:crosses val="autoZero"/>
        <c:auto val="1"/>
        <c:lblAlgn val="ctr"/>
        <c:lblOffset val="100"/>
        <c:noMultiLvlLbl val="0"/>
      </c:catAx>
      <c:valAx>
        <c:axId val="2127735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/>
                  <a:t>MSE (Error Cuadr</a:t>
                </a:r>
                <a:r>
                  <a:rPr lang="es-ES" sz="1200"/>
                  <a:t>ático Medio)</a:t>
                </a:r>
                <a:endParaRPr lang="es-ES_tradnl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127741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 sz="1200" dirty="0"/>
              <a:t>DB- 100000 Registros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27-DC4D-95F8-0C023781424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27-DC4D-95F8-0C023781424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127-DC4D-95F8-0C023781424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127-DC4D-95F8-0C023781424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127-DC4D-95F8-0C0237814245}"/>
              </c:ext>
            </c:extLst>
          </c:dPt>
          <c:dPt>
            <c:idx val="5"/>
            <c:invertIfNegative val="0"/>
            <c:bubble3D val="0"/>
            <c:spPr>
              <a:solidFill>
                <a:srgbClr val="4078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127-DC4D-95F8-0C0237814245}"/>
              </c:ext>
            </c:extLst>
          </c:dPt>
          <c:dLbls>
            <c:delete val="1"/>
          </c:dLbls>
          <c:cat>
            <c:strRef>
              <c:f>(DIST_100000DB!$D$129:$D$133,DIST_100000DB!$D$139)</c:f>
              <c:strCache>
                <c:ptCount val="6"/>
                <c:pt idx="0">
                  <c:v>nB=1</c:v>
                </c:pt>
                <c:pt idx="1">
                  <c:v>nB=2</c:v>
                </c:pt>
                <c:pt idx="2">
                  <c:v>nB=3</c:v>
                </c:pt>
                <c:pt idx="3">
                  <c:v>nB=4</c:v>
                </c:pt>
                <c:pt idx="4">
                  <c:v>nB=5</c:v>
                </c:pt>
                <c:pt idx="5">
                  <c:v>Mo, c=1</c:v>
                </c:pt>
              </c:strCache>
            </c:strRef>
          </c:cat>
          <c:val>
            <c:numRef>
              <c:f>(DIST_100000DB!$H$129:$H$133,DIST_100000DB!$H$139)</c:f>
              <c:numCache>
                <c:formatCode>0.0000</c:formatCode>
                <c:ptCount val="6"/>
                <c:pt idx="0">
                  <c:v>0.24742333333333333</c:v>
                </c:pt>
                <c:pt idx="1">
                  <c:v>0.40332666666666661</c:v>
                </c:pt>
                <c:pt idx="2">
                  <c:v>0.46175333333333329</c:v>
                </c:pt>
                <c:pt idx="3">
                  <c:v>0.77234666666666663</c:v>
                </c:pt>
                <c:pt idx="4">
                  <c:v>0.93673333333333331</c:v>
                </c:pt>
                <c:pt idx="5">
                  <c:v>0.49623333333333336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127-DC4D-95F8-0C02378142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7"/>
        <c:axId val="2129641184"/>
        <c:axId val="2129101664"/>
      </c:barChart>
      <c:catAx>
        <c:axId val="21296411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100"/>
                  <a:t>Esquemas</a:t>
                </a:r>
                <a:r>
                  <a:rPr lang="es-ES_tradnl" sz="1100" baseline="0"/>
                  <a:t> de Huella Digital</a:t>
                </a:r>
                <a:endParaRPr lang="es-ES_tradnl" sz="11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129101664"/>
        <c:crosses val="autoZero"/>
        <c:auto val="1"/>
        <c:lblAlgn val="ctr"/>
        <c:lblOffset val="100"/>
        <c:noMultiLvlLbl val="0"/>
      </c:catAx>
      <c:valAx>
        <c:axId val="2129101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/>
                  <a:t>MSE (Error Cuadr</a:t>
                </a:r>
                <a:r>
                  <a:rPr lang="es-ES" sz="1200"/>
                  <a:t>ático Medio)</a:t>
                </a:r>
                <a:endParaRPr lang="es-ES_tradnl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129641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 sz="1200" baseline="0" dirty="0"/>
              <a:t>DB - 100000 Registros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9C4-954B-B022-1A7231B08D6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9C4-954B-B022-1A7231B08D6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9C4-954B-B022-1A7231B08D6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9C4-954B-B022-1A7231B08D6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9C4-954B-B022-1A7231B08D6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9C4-954B-B022-1A7231B08D6E}"/>
              </c:ext>
            </c:extLst>
          </c:dPt>
          <c:dPt>
            <c:idx val="6"/>
            <c:invertIfNegative val="0"/>
            <c:bubble3D val="0"/>
            <c:spPr>
              <a:solidFill>
                <a:srgbClr val="4078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9C4-954B-B022-1A7231B08D6E}"/>
              </c:ext>
            </c:extLst>
          </c:dPt>
          <c:dLbls>
            <c:delete val="1"/>
          </c:dLbls>
          <c:cat>
            <c:strRef>
              <c:f>(DIST_100000DB!$D$129:$D$133,DIST_100000DB!$D$135,DIST_100000DB!$D$139)</c:f>
              <c:strCache>
                <c:ptCount val="7"/>
                <c:pt idx="0">
                  <c:v>nB=1</c:v>
                </c:pt>
                <c:pt idx="1">
                  <c:v>nB=2</c:v>
                </c:pt>
                <c:pt idx="2">
                  <c:v>nB=3</c:v>
                </c:pt>
                <c:pt idx="3">
                  <c:v>nB=4</c:v>
                </c:pt>
                <c:pt idx="4">
                  <c:v>nB=5</c:v>
                </c:pt>
                <c:pt idx="5">
                  <c:v>Li, Ɛ=1</c:v>
                </c:pt>
                <c:pt idx="6">
                  <c:v>Mo, c=1</c:v>
                </c:pt>
              </c:strCache>
            </c:strRef>
          </c:cat>
          <c:val>
            <c:numRef>
              <c:f>(DIST_100000DB!$K$129:$K$133,DIST_100000DB!$K$135,DIST_100000DB!$K$139)</c:f>
              <c:numCache>
                <c:formatCode>General</c:formatCode>
                <c:ptCount val="7"/>
                <c:pt idx="0">
                  <c:v>49755</c:v>
                </c:pt>
                <c:pt idx="1">
                  <c:v>33086</c:v>
                </c:pt>
                <c:pt idx="2">
                  <c:v>24894</c:v>
                </c:pt>
                <c:pt idx="3">
                  <c:v>19799</c:v>
                </c:pt>
                <c:pt idx="4">
                  <c:v>16528</c:v>
                </c:pt>
                <c:pt idx="5">
                  <c:v>49755</c:v>
                </c:pt>
                <c:pt idx="6">
                  <c:v>49755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9C4-954B-B022-1A7231B08D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7"/>
        <c:axId val="2127705632"/>
        <c:axId val="2129623712"/>
      </c:barChart>
      <c:catAx>
        <c:axId val="21277056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/>
                  <a:t>Esquemas de Huella Digital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129623712"/>
        <c:crosses val="autoZero"/>
        <c:auto val="1"/>
        <c:lblAlgn val="ctr"/>
        <c:lblOffset val="100"/>
        <c:noMultiLvlLbl val="0"/>
      </c:catAx>
      <c:valAx>
        <c:axId val="2129623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/>
                  <a:t># Registros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127705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 sz="1200" b="0" i="0" baseline="0" dirty="0">
                <a:effectLst/>
              </a:rPr>
              <a:t>#Bits - MSE</a:t>
            </a:r>
            <a:endParaRPr lang="es-MX" sz="12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9D-274E-B5F7-6F49F176C36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9D-274E-B5F7-6F49F176C361}"/>
              </c:ext>
            </c:extLst>
          </c:dPt>
          <c:dPt>
            <c:idx val="5"/>
            <c:invertIfNegative val="0"/>
            <c:bubble3D val="0"/>
            <c:spPr>
              <a:solidFill>
                <a:srgbClr val="4078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99D-274E-B5F7-6F49F176C361}"/>
              </c:ext>
            </c:extLst>
          </c:dPt>
          <c:dLbls>
            <c:delete val="1"/>
          </c:dLbls>
          <c:cat>
            <c:strRef>
              <c:f>('100000 R'!$D$381:$D$385,'100000 R'!$D$390)</c:f>
              <c:strCache>
                <c:ptCount val="6"/>
                <c:pt idx="0">
                  <c:v>nB=1</c:v>
                </c:pt>
                <c:pt idx="1">
                  <c:v>nB=2</c:v>
                </c:pt>
                <c:pt idx="2">
                  <c:v>nB=3</c:v>
                </c:pt>
                <c:pt idx="3">
                  <c:v>nB=4</c:v>
                </c:pt>
                <c:pt idx="4">
                  <c:v>nB=5</c:v>
                </c:pt>
                <c:pt idx="5">
                  <c:v>Mo, c=1</c:v>
                </c:pt>
              </c:strCache>
            </c:strRef>
          </c:cat>
          <c:val>
            <c:numRef>
              <c:f>('100000 R'!$L$381:$L$385,'100000 R'!$L$390)</c:f>
              <c:numCache>
                <c:formatCode>General</c:formatCode>
                <c:ptCount val="6"/>
                <c:pt idx="0">
                  <c:v>99635</c:v>
                </c:pt>
                <c:pt idx="1">
                  <c:v>55812</c:v>
                </c:pt>
                <c:pt idx="2">
                  <c:v>52232</c:v>
                </c:pt>
                <c:pt idx="3">
                  <c:v>32719</c:v>
                </c:pt>
                <c:pt idx="4">
                  <c:v>24788</c:v>
                </c:pt>
                <c:pt idx="5">
                  <c:v>49755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99D-274E-B5F7-6F49F176C36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3"/>
        <c:overlap val="-27"/>
        <c:axId val="1172662751"/>
        <c:axId val="1172663583"/>
      </c:barChart>
      <c:catAx>
        <c:axId val="1172662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172663583"/>
        <c:crosses val="autoZero"/>
        <c:auto val="1"/>
        <c:lblAlgn val="ctr"/>
        <c:lblOffset val="100"/>
        <c:noMultiLvlLbl val="0"/>
      </c:catAx>
      <c:valAx>
        <c:axId val="1172663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/>
                  <a:t># Bits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1726627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 sz="1200" b="0" i="0" baseline="0" dirty="0" err="1">
                <a:effectLst/>
              </a:rPr>
              <a:t>Fracci</a:t>
            </a:r>
            <a:r>
              <a:rPr lang="es-ES" sz="1200" b="0" i="0" baseline="0" dirty="0" err="1">
                <a:effectLst/>
              </a:rPr>
              <a:t>ón</a:t>
            </a:r>
            <a:r>
              <a:rPr lang="es-ES" sz="1200" b="0" i="0" baseline="0" dirty="0">
                <a:effectLst/>
              </a:rPr>
              <a:t> de </a:t>
            </a:r>
            <a:r>
              <a:rPr lang="es-ES" sz="1200" b="0" i="0" baseline="0" dirty="0" err="1">
                <a:effectLst/>
              </a:rPr>
              <a:t>tupla</a:t>
            </a:r>
            <a:r>
              <a:rPr lang="es-ES_tradnl" sz="1200" b="0" i="0" baseline="0" dirty="0">
                <a:effectLst/>
              </a:rPr>
              <a:t> </a:t>
            </a:r>
            <a:r>
              <a:rPr lang="es-ES_tradnl" sz="1200" b="0" i="1" baseline="0" dirty="0">
                <a:effectLst/>
              </a:rPr>
              <a:t>y</a:t>
            </a:r>
            <a:r>
              <a:rPr lang="es-ES_tradnl" sz="1200" b="0" i="0" baseline="0" dirty="0">
                <a:effectLst/>
              </a:rPr>
              <a:t>=1</a:t>
            </a:r>
            <a:endParaRPr lang="es-ES_tradnl" sz="12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nB=1</c:v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610-6548-B10E-7DD1BBA5B68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610-6548-B10E-7DD1BBA5B68A}"/>
              </c:ext>
            </c:extLst>
          </c:dPt>
          <c:cat>
            <c:numRef>
              <c:f>CA_GENERAL!$D$6:$D$9</c:f>
              <c:numCache>
                <c:formatCode>General</c:formatCode>
                <c:ptCount val="4"/>
                <c:pt idx="0">
                  <c:v>5000</c:v>
                </c:pt>
                <c:pt idx="1">
                  <c:v>10000</c:v>
                </c:pt>
                <c:pt idx="2">
                  <c:v>50000</c:v>
                </c:pt>
                <c:pt idx="3">
                  <c:v>100000</c:v>
                </c:pt>
              </c:numCache>
            </c:numRef>
          </c:cat>
          <c:val>
            <c:numRef>
              <c:f>CA_GENERAL!$H$6:$H$9</c:f>
              <c:numCache>
                <c:formatCode>General</c:formatCode>
                <c:ptCount val="4"/>
                <c:pt idx="0">
                  <c:v>5000</c:v>
                </c:pt>
                <c:pt idx="1">
                  <c:v>10000</c:v>
                </c:pt>
                <c:pt idx="2">
                  <c:v>50000</c:v>
                </c:pt>
                <c:pt idx="3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610-6548-B10E-7DD1BBA5B68A}"/>
            </c:ext>
          </c:extLst>
        </c:ser>
        <c:ser>
          <c:idx val="2"/>
          <c:order val="1"/>
          <c:tx>
            <c:v>nB=2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610-6548-B10E-7DD1BBA5B68A}"/>
              </c:ext>
            </c:extLst>
          </c:dPt>
          <c:cat>
            <c:numRef>
              <c:f>CA_GENERAL!$D$6:$D$9</c:f>
              <c:numCache>
                <c:formatCode>General</c:formatCode>
                <c:ptCount val="4"/>
                <c:pt idx="0">
                  <c:v>5000</c:v>
                </c:pt>
                <c:pt idx="1">
                  <c:v>10000</c:v>
                </c:pt>
                <c:pt idx="2">
                  <c:v>50000</c:v>
                </c:pt>
                <c:pt idx="3">
                  <c:v>100000</c:v>
                </c:pt>
              </c:numCache>
            </c:numRef>
          </c:cat>
          <c:val>
            <c:numRef>
              <c:f>CA_GENERAL!$H$34:$H$37</c:f>
              <c:numCache>
                <c:formatCode>General</c:formatCode>
                <c:ptCount val="4"/>
                <c:pt idx="0">
                  <c:v>7541</c:v>
                </c:pt>
                <c:pt idx="1">
                  <c:v>15098</c:v>
                </c:pt>
                <c:pt idx="2">
                  <c:v>75181</c:v>
                </c:pt>
                <c:pt idx="3">
                  <c:v>150035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610-6548-B10E-7DD1BBA5B68A}"/>
            </c:ext>
          </c:extLst>
        </c:ser>
        <c:ser>
          <c:idx val="3"/>
          <c:order val="2"/>
          <c:tx>
            <c:v>nB=3</c:v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9610-6548-B10E-7DD1BBA5B68A}"/>
              </c:ext>
            </c:extLst>
          </c:dPt>
          <c:cat>
            <c:numRef>
              <c:f>CA_GENERAL!$D$6:$D$9</c:f>
              <c:numCache>
                <c:formatCode>General</c:formatCode>
                <c:ptCount val="4"/>
                <c:pt idx="0">
                  <c:v>5000</c:v>
                </c:pt>
                <c:pt idx="1">
                  <c:v>10000</c:v>
                </c:pt>
                <c:pt idx="2">
                  <c:v>50000</c:v>
                </c:pt>
                <c:pt idx="3">
                  <c:v>100000</c:v>
                </c:pt>
              </c:numCache>
            </c:numRef>
          </c:cat>
          <c:val>
            <c:numRef>
              <c:f>CA_GENERAL!$H$61:$H$64</c:f>
              <c:numCache>
                <c:formatCode>General</c:formatCode>
                <c:ptCount val="4"/>
                <c:pt idx="0">
                  <c:v>9965</c:v>
                </c:pt>
                <c:pt idx="1">
                  <c:v>19932</c:v>
                </c:pt>
                <c:pt idx="2">
                  <c:v>100020</c:v>
                </c:pt>
                <c:pt idx="3">
                  <c:v>200283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9610-6548-B10E-7DD1BBA5B6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23234832"/>
        <c:axId val="-2023463792"/>
      </c:barChart>
      <c:catAx>
        <c:axId val="-20232348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 dirty="0"/>
                  <a:t>Tamaño de la Base de Datos (# de registros)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-2023463792"/>
        <c:crosses val="autoZero"/>
        <c:auto val="1"/>
        <c:lblAlgn val="ctr"/>
        <c:lblOffset val="100"/>
        <c:noMultiLvlLbl val="0"/>
      </c:catAx>
      <c:valAx>
        <c:axId val="-202346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/>
                  <a:t># Bits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-2023234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 sz="1200" b="0" i="0" baseline="0" dirty="0" err="1">
                <a:effectLst/>
              </a:rPr>
              <a:t>Fracci</a:t>
            </a:r>
            <a:r>
              <a:rPr lang="es-ES" sz="1200" b="0" i="0" baseline="0" dirty="0" err="1">
                <a:effectLst/>
              </a:rPr>
              <a:t>ón</a:t>
            </a:r>
            <a:r>
              <a:rPr lang="es-ES" sz="1200" b="0" i="0" baseline="0" dirty="0">
                <a:effectLst/>
              </a:rPr>
              <a:t> de </a:t>
            </a:r>
            <a:r>
              <a:rPr lang="es-ES" sz="1200" b="0" i="0" baseline="0" dirty="0" err="1">
                <a:effectLst/>
              </a:rPr>
              <a:t>tupla</a:t>
            </a:r>
            <a:r>
              <a:rPr lang="es-ES" sz="1200" b="0" i="0" baseline="0" dirty="0">
                <a:effectLst/>
              </a:rPr>
              <a:t> y=10</a:t>
            </a:r>
            <a:endParaRPr lang="es-ES_tradnl" sz="12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nB=1</c:v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47F-F34D-98EC-9D39A533C7B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7F-F34D-98EC-9D39A533C7B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47F-F34D-98EC-9D39A533C7B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47F-F34D-98EC-9D39A533C7B9}"/>
              </c:ext>
            </c:extLst>
          </c:dPt>
          <c:cat>
            <c:numRef>
              <c:f>CA_GENERAL!$D$25:$D$28</c:f>
              <c:numCache>
                <c:formatCode>General</c:formatCode>
                <c:ptCount val="4"/>
                <c:pt idx="0">
                  <c:v>5000</c:v>
                </c:pt>
                <c:pt idx="1">
                  <c:v>10000</c:v>
                </c:pt>
                <c:pt idx="2">
                  <c:v>50000</c:v>
                </c:pt>
                <c:pt idx="3">
                  <c:v>100000</c:v>
                </c:pt>
              </c:numCache>
            </c:numRef>
          </c:cat>
          <c:val>
            <c:numRef>
              <c:f>CA_GENERAL!$H$25:$H$28</c:f>
              <c:numCache>
                <c:formatCode>General</c:formatCode>
                <c:ptCount val="4"/>
                <c:pt idx="0">
                  <c:v>514</c:v>
                </c:pt>
                <c:pt idx="1">
                  <c:v>1016</c:v>
                </c:pt>
                <c:pt idx="2">
                  <c:v>4982</c:v>
                </c:pt>
                <c:pt idx="3">
                  <c:v>10046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47F-F34D-98EC-9D39A533C7B9}"/>
            </c:ext>
          </c:extLst>
        </c:ser>
        <c:ser>
          <c:idx val="2"/>
          <c:order val="1"/>
          <c:tx>
            <c:v>nB=2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147F-F34D-98EC-9D39A533C7B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147F-F34D-98EC-9D39A533C7B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147F-F34D-98EC-9D39A533C7B9}"/>
              </c:ext>
            </c:extLst>
          </c:dPt>
          <c:cat>
            <c:numRef>
              <c:f>CA_GENERAL!$D$25:$D$28</c:f>
              <c:numCache>
                <c:formatCode>General</c:formatCode>
                <c:ptCount val="4"/>
                <c:pt idx="0">
                  <c:v>5000</c:v>
                </c:pt>
                <c:pt idx="1">
                  <c:v>10000</c:v>
                </c:pt>
                <c:pt idx="2">
                  <c:v>50000</c:v>
                </c:pt>
                <c:pt idx="3">
                  <c:v>100000</c:v>
                </c:pt>
              </c:numCache>
            </c:numRef>
          </c:cat>
          <c:val>
            <c:numRef>
              <c:f>CA_GENERAL!$H$52:$H$55</c:f>
              <c:numCache>
                <c:formatCode>General</c:formatCode>
                <c:ptCount val="4"/>
                <c:pt idx="0">
                  <c:v>771</c:v>
                </c:pt>
                <c:pt idx="1">
                  <c:v>1540</c:v>
                </c:pt>
                <c:pt idx="2">
                  <c:v>7514</c:v>
                </c:pt>
                <c:pt idx="3">
                  <c:v>15122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147F-F34D-98EC-9D39A533C7B9}"/>
            </c:ext>
          </c:extLst>
        </c:ser>
        <c:ser>
          <c:idx val="3"/>
          <c:order val="2"/>
          <c:tx>
            <c:v>nB=3</c:v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147F-F34D-98EC-9D39A533C7B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147F-F34D-98EC-9D39A533C7B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147F-F34D-98EC-9D39A533C7B9}"/>
              </c:ext>
            </c:extLst>
          </c:dPt>
          <c:cat>
            <c:numRef>
              <c:f>CA_GENERAL!$D$25:$D$28</c:f>
              <c:numCache>
                <c:formatCode>General</c:formatCode>
                <c:ptCount val="4"/>
                <c:pt idx="0">
                  <c:v>5000</c:v>
                </c:pt>
                <c:pt idx="1">
                  <c:v>10000</c:v>
                </c:pt>
                <c:pt idx="2">
                  <c:v>50000</c:v>
                </c:pt>
                <c:pt idx="3">
                  <c:v>100000</c:v>
                </c:pt>
              </c:numCache>
            </c:numRef>
          </c:cat>
          <c:val>
            <c:numRef>
              <c:f>CA_GENERAL!$H$79:$H$82</c:f>
              <c:numCache>
                <c:formatCode>General</c:formatCode>
                <c:ptCount val="4"/>
                <c:pt idx="0">
                  <c:v>1039</c:v>
                </c:pt>
                <c:pt idx="1">
                  <c:v>2027</c:v>
                </c:pt>
                <c:pt idx="2">
                  <c:v>9996</c:v>
                </c:pt>
                <c:pt idx="3">
                  <c:v>20208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147F-F34D-98EC-9D39A533C7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94987600"/>
        <c:axId val="-2059342640"/>
      </c:barChart>
      <c:catAx>
        <c:axId val="-2094987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 dirty="0"/>
                  <a:t>Tamaño de la Base de Datos (#</a:t>
                </a:r>
                <a:r>
                  <a:rPr lang="es-ES_tradnl" sz="1200" baseline="0" dirty="0"/>
                  <a:t> de registros)</a:t>
                </a:r>
                <a:endParaRPr lang="es-ES_tradnl" sz="12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-2059342640"/>
        <c:crosses val="autoZero"/>
        <c:auto val="1"/>
        <c:lblAlgn val="ctr"/>
        <c:lblOffset val="100"/>
        <c:noMultiLvlLbl val="0"/>
      </c:catAx>
      <c:valAx>
        <c:axId val="-2059342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/>
                  <a:t># Bits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-2094987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 sz="1400" b="0" i="0" baseline="0" dirty="0">
                <a:effectLst/>
              </a:rPr>
              <a:t>DB 100000, y=10</a:t>
            </a:r>
            <a:endParaRPr lang="es-ES_tradnl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nB=1</c:v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val>
            <c:numRef>
              <c:f>Hoja1!$F$55:$F$63</c:f>
              <c:numCache>
                <c:formatCode>General</c:formatCode>
                <c:ptCount val="9"/>
                <c:pt idx="0">
                  <c:v>99.457115000000002</c:v>
                </c:pt>
                <c:pt idx="1">
                  <c:v>98.91422</c:v>
                </c:pt>
                <c:pt idx="2">
                  <c:v>98.642780000000002</c:v>
                </c:pt>
                <c:pt idx="3">
                  <c:v>97.937029999999993</c:v>
                </c:pt>
                <c:pt idx="4">
                  <c:v>97.774159999999995</c:v>
                </c:pt>
                <c:pt idx="5">
                  <c:v>97.17698</c:v>
                </c:pt>
                <c:pt idx="6">
                  <c:v>96.688384999999997</c:v>
                </c:pt>
                <c:pt idx="7">
                  <c:v>96.199780000000004</c:v>
                </c:pt>
                <c:pt idx="8">
                  <c:v>95.656890000000004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AD-7E40-890C-F617082CB320}"/>
            </c:ext>
          </c:extLst>
        </c:ser>
        <c:ser>
          <c:idx val="1"/>
          <c:order val="1"/>
          <c:tx>
            <c:v>nB=2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Hoja1!$O$55:$O$63</c:f>
              <c:numCache>
                <c:formatCode>0%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Hoja1!$R$55:$R$63</c:f>
              <c:numCache>
                <c:formatCode>General</c:formatCode>
                <c:ptCount val="9"/>
                <c:pt idx="0">
                  <c:v>99.945710000000005</c:v>
                </c:pt>
                <c:pt idx="1">
                  <c:v>99.837135000000004</c:v>
                </c:pt>
                <c:pt idx="2">
                  <c:v>99.728549999999998</c:v>
                </c:pt>
                <c:pt idx="3">
                  <c:v>99.619979999999998</c:v>
                </c:pt>
                <c:pt idx="4">
                  <c:v>99.294240000000002</c:v>
                </c:pt>
                <c:pt idx="5">
                  <c:v>99.131379999999993</c:v>
                </c:pt>
                <c:pt idx="6">
                  <c:v>99.077089999999998</c:v>
                </c:pt>
                <c:pt idx="7">
                  <c:v>98.91422</c:v>
                </c:pt>
                <c:pt idx="8">
                  <c:v>98.534199999999998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AD-7E40-890C-F617082CB320}"/>
            </c:ext>
          </c:extLst>
        </c:ser>
        <c:ser>
          <c:idx val="2"/>
          <c:order val="2"/>
          <c:tx>
            <c:v>nB=3</c:v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cat>
            <c:numRef>
              <c:f>Hoja1!$O$55:$O$63</c:f>
              <c:numCache>
                <c:formatCode>0%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Hoja1!$AD$55:$AD$63</c:f>
              <c:numCache>
                <c:formatCode>General</c:formatCode>
                <c:ptCount val="9"/>
                <c:pt idx="0">
                  <c:v>100</c:v>
                </c:pt>
                <c:pt idx="1">
                  <c:v>99.945710000000005</c:v>
                </c:pt>
                <c:pt idx="2">
                  <c:v>99.945710000000005</c:v>
                </c:pt>
                <c:pt idx="3">
                  <c:v>99.945710000000005</c:v>
                </c:pt>
                <c:pt idx="4">
                  <c:v>99.782844999999995</c:v>
                </c:pt>
                <c:pt idx="5">
                  <c:v>99.674270000000007</c:v>
                </c:pt>
                <c:pt idx="6">
                  <c:v>99.565690000000004</c:v>
                </c:pt>
                <c:pt idx="7">
                  <c:v>99.511399999999995</c:v>
                </c:pt>
                <c:pt idx="8">
                  <c:v>99.348529999999997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4AD-7E40-890C-F617082CB320}"/>
            </c:ext>
          </c:extLst>
        </c:ser>
        <c:ser>
          <c:idx val="3"/>
          <c:order val="3"/>
          <c:tx>
            <c:v>Li, Ɛ=1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val>
            <c:numRef>
              <c:f>Hoja1!$AQ$55:$AQ$63</c:f>
              <c:numCache>
                <c:formatCode>General</c:formatCode>
                <c:ptCount val="9"/>
                <c:pt idx="0">
                  <c:v>99.511399999999995</c:v>
                </c:pt>
                <c:pt idx="1">
                  <c:v>99.077089999999998</c:v>
                </c:pt>
                <c:pt idx="2">
                  <c:v>98.642780000000002</c:v>
                </c:pt>
                <c:pt idx="3">
                  <c:v>98.045599999999993</c:v>
                </c:pt>
                <c:pt idx="4">
                  <c:v>97.882739999999998</c:v>
                </c:pt>
                <c:pt idx="5">
                  <c:v>97.394135000000006</c:v>
                </c:pt>
                <c:pt idx="6">
                  <c:v>97.068404999999998</c:v>
                </c:pt>
                <c:pt idx="7">
                  <c:v>96.688384999999997</c:v>
                </c:pt>
                <c:pt idx="8">
                  <c:v>96.471230000000006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4AD-7E40-890C-F617082CB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6194000"/>
        <c:axId val="-2116617744"/>
      </c:lineChart>
      <c:catAx>
        <c:axId val="2146194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/>
                  <a:t>% Inserci</a:t>
                </a:r>
                <a:r>
                  <a:rPr lang="es-ES" sz="1200"/>
                  <a:t>ón</a:t>
                </a:r>
                <a:r>
                  <a:rPr lang="es-ES_tradnl" sz="1200"/>
                  <a:t> de tuplas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-2116617744"/>
        <c:crosses val="autoZero"/>
        <c:auto val="1"/>
        <c:lblAlgn val="ctr"/>
        <c:lblOffset val="100"/>
        <c:noMultiLvlLbl val="0"/>
      </c:catAx>
      <c:valAx>
        <c:axId val="-2116617744"/>
        <c:scaling>
          <c:orientation val="minMax"/>
          <c:min val="94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 b="0" i="0" baseline="0">
                    <a:effectLst/>
                  </a:rPr>
                  <a:t>% Detección de Huella Digital</a:t>
                </a:r>
                <a:endParaRPr lang="es-MX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146194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_tradnl" sz="1400" b="0" i="0" baseline="0" dirty="0">
                <a:effectLst/>
              </a:rPr>
              <a:t>DB 100000, y=7</a:t>
            </a:r>
            <a:endParaRPr lang="es-ES_tradnl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nB=1</c:v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Hoja1!$C$43:$C$51</c:f>
              <c:numCache>
                <c:formatCode>0%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Hoja1!$F$43:$F$51</c:f>
              <c:numCache>
                <c:formatCode>General</c:formatCode>
                <c:ptCount val="9"/>
                <c:pt idx="0">
                  <c:v>99.837135000000004</c:v>
                </c:pt>
                <c:pt idx="1">
                  <c:v>99.782844999999995</c:v>
                </c:pt>
                <c:pt idx="2">
                  <c:v>99.348529999999997</c:v>
                </c:pt>
                <c:pt idx="3">
                  <c:v>99.294240000000002</c:v>
                </c:pt>
                <c:pt idx="4">
                  <c:v>99.022803999999994</c:v>
                </c:pt>
                <c:pt idx="5">
                  <c:v>98.91422</c:v>
                </c:pt>
                <c:pt idx="6">
                  <c:v>98.751360000000005</c:v>
                </c:pt>
                <c:pt idx="7">
                  <c:v>98.154179999999997</c:v>
                </c:pt>
                <c:pt idx="8">
                  <c:v>97.937029999999993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C0-D94B-8E82-52E5A79D8A8D}"/>
            </c:ext>
          </c:extLst>
        </c:ser>
        <c:ser>
          <c:idx val="2"/>
          <c:order val="1"/>
          <c:tx>
            <c:v>nB=2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Hoja1!$C$43:$C$51</c:f>
              <c:numCache>
                <c:formatCode>0%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Hoja1!$R$43:$R$51</c:f>
              <c:numCache>
                <c:formatCode>General</c:formatCode>
                <c:ptCount val="9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99.837135000000004</c:v>
                </c:pt>
                <c:pt idx="4">
                  <c:v>99.782844999999995</c:v>
                </c:pt>
                <c:pt idx="5">
                  <c:v>99.782844999999995</c:v>
                </c:pt>
                <c:pt idx="6">
                  <c:v>99.619979999999998</c:v>
                </c:pt>
                <c:pt idx="7">
                  <c:v>99.402823999999995</c:v>
                </c:pt>
                <c:pt idx="8">
                  <c:v>99.294240000000002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C0-D94B-8E82-52E5A79D8A8D}"/>
            </c:ext>
          </c:extLst>
        </c:ser>
        <c:ser>
          <c:idx val="3"/>
          <c:order val="2"/>
          <c:tx>
            <c:v>nB=3</c:v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cat>
            <c:numRef>
              <c:f>Hoja1!$C$43:$C$51</c:f>
              <c:numCache>
                <c:formatCode>0%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cat>
          <c:val>
            <c:numRef>
              <c:f>Hoja1!$AD$43:$AD$51</c:f>
              <c:numCache>
                <c:formatCode>General</c:formatCode>
                <c:ptCount val="9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99.945710000000005</c:v>
                </c:pt>
                <c:pt idx="6">
                  <c:v>99.945710000000005</c:v>
                </c:pt>
                <c:pt idx="7">
                  <c:v>99.945710000000005</c:v>
                </c:pt>
                <c:pt idx="8">
                  <c:v>99.891425999999996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0C0-D94B-8E82-52E5A79D8A8D}"/>
            </c:ext>
          </c:extLst>
        </c:ser>
        <c:ser>
          <c:idx val="0"/>
          <c:order val="3"/>
          <c:tx>
            <c:v>Li, Ɛ=1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val>
            <c:numRef>
              <c:f>Hoja1!$AQ$43:$AQ$51</c:f>
              <c:numCache>
                <c:formatCode>General</c:formatCode>
                <c:ptCount val="9"/>
                <c:pt idx="0">
                  <c:v>99.945710000000005</c:v>
                </c:pt>
                <c:pt idx="1">
                  <c:v>99.837135000000004</c:v>
                </c:pt>
                <c:pt idx="2">
                  <c:v>99.674270000000007</c:v>
                </c:pt>
                <c:pt idx="3">
                  <c:v>99.511399999999995</c:v>
                </c:pt>
                <c:pt idx="4">
                  <c:v>99.294240000000002</c:v>
                </c:pt>
                <c:pt idx="5">
                  <c:v>98.91422</c:v>
                </c:pt>
                <c:pt idx="6">
                  <c:v>98.751360000000005</c:v>
                </c:pt>
                <c:pt idx="7">
                  <c:v>98.317049999999995</c:v>
                </c:pt>
                <c:pt idx="8">
                  <c:v>98.099890000000002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0C0-D94B-8E82-52E5A79D8A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1124912"/>
        <c:axId val="2124662112"/>
      </c:lineChart>
      <c:catAx>
        <c:axId val="-2101124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 baseline="0"/>
                  <a:t>% Inserci</a:t>
                </a:r>
                <a:r>
                  <a:rPr lang="es-ES" sz="1200" baseline="0"/>
                  <a:t>ón de tuplas</a:t>
                </a:r>
                <a:endParaRPr lang="es-ES_tradnl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2124662112"/>
        <c:crosses val="autoZero"/>
        <c:auto val="1"/>
        <c:lblAlgn val="ctr"/>
        <c:lblOffset val="100"/>
        <c:noMultiLvlLbl val="0"/>
      </c:catAx>
      <c:valAx>
        <c:axId val="2124662112"/>
        <c:scaling>
          <c:orientation val="minMax"/>
          <c:max val="101"/>
          <c:min val="94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_tradnl" sz="1200" b="0" i="0" baseline="0">
                    <a:effectLst/>
                  </a:rPr>
                  <a:t>% Detección de Huella Digital</a:t>
                </a:r>
                <a:endParaRPr lang="es-MX" sz="12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-2101124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DF8B8-014E-4460-BCD6-2D3ED4EB3E44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9528F-A38E-46C0-A795-22E46B5DA7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33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Desafios</a:t>
            </a:r>
            <a:r>
              <a:rPr lang="es-ES_tradnl" dirty="0"/>
              <a:t> en torno a la seguridad de la </a:t>
            </a:r>
            <a:r>
              <a:rPr lang="es-ES_tradnl" dirty="0" err="1"/>
              <a:t>informacion</a:t>
            </a:r>
            <a:endParaRPr lang="es-ES_tradnl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528F-A38E-46C0-A795-22E46B5DA7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97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 </a:t>
            </a:r>
            <a:r>
              <a:rPr lang="es-MX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incertidumbre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es-MX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 numérico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 una medida del ajuste o cálculo de una magnitud con respecto al valor real .</a:t>
            </a:r>
          </a:p>
          <a:p>
            <a:r>
              <a:rPr lang="es-MX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 absoluto</a:t>
            </a:r>
            <a:r>
              <a:rPr lang="es-MX" sz="1200" b="0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MX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la diferencia entre el valor de la medida y el valor tomado como exacto.</a:t>
            </a:r>
          </a:p>
          <a:p>
            <a:r>
              <a:rPr lang="es-MX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 relativo.</a:t>
            </a:r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 el cociente (la división) entre el error absoluto y el valor exacto.</a:t>
            </a:r>
            <a:endParaRPr lang="es-ES_tradnl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528F-A38E-46C0-A795-22E46B5DA7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34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Segmentada en diferentes tamaños para observar el comportamiento.</a:t>
            </a: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528F-A38E-46C0-A795-22E46B5DA7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55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Experimentos con la misma cantidad de bits insertados.</a:t>
            </a:r>
          </a:p>
          <a:p>
            <a:endParaRPr lang="es-ES_tradnl" dirty="0"/>
          </a:p>
          <a:p>
            <a:r>
              <a:rPr lang="es-ES_tradnl" dirty="0"/>
              <a:t>Usabilidad la determinara el propietario de la base de datos</a:t>
            </a: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528F-A38E-46C0-A795-22E46B5DA7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9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Reduce la cantidad de </a:t>
            </a:r>
            <a:r>
              <a:rPr lang="es-ES_tradnl" dirty="0" err="1"/>
              <a:t>tuplas</a:t>
            </a:r>
            <a:r>
              <a:rPr lang="es-ES_tradnl" dirty="0"/>
              <a:t> utilizadas a la mitad.</a:t>
            </a:r>
          </a:p>
          <a:p>
            <a:endParaRPr lang="es-ES_tradnl" dirty="0"/>
          </a:p>
          <a:p>
            <a:r>
              <a:rPr lang="es-ES_tradnl" dirty="0"/>
              <a:t>Doblando la cantidad de bits insertados por </a:t>
            </a:r>
            <a:r>
              <a:rPr lang="es-ES_tradnl" dirty="0" err="1"/>
              <a:t>Mohanpurkar</a:t>
            </a:r>
            <a:r>
              <a:rPr lang="es-ES_tradnl" dirty="0"/>
              <a:t>.</a:t>
            </a:r>
          </a:p>
          <a:p>
            <a:endParaRPr lang="es-ES_tradnl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528F-A38E-46C0-A795-22E46B5DA7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49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528F-A38E-46C0-A795-22E46B5DA7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36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criptografía puede proteger el contenido en tránsito, pero una vez descifrado, el contenido no tiene más protección [2].</a:t>
            </a:r>
          </a:p>
          <a:p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A partir de 1990 surge el inter</a:t>
            </a:r>
            <a:r>
              <a:rPr lang="es-ES" dirty="0"/>
              <a:t>é</a:t>
            </a:r>
            <a:r>
              <a:rPr lang="es-MX" dirty="0"/>
              <a:t>s por aplicarlo a distintos medios digitales, principalmente en </a:t>
            </a:r>
            <a:r>
              <a:rPr lang="es-MX" b="1" dirty="0"/>
              <a:t>audio</a:t>
            </a:r>
            <a:r>
              <a:rPr lang="es-MX" dirty="0"/>
              <a:t>, </a:t>
            </a:r>
            <a:r>
              <a:rPr lang="es-MX" b="1" dirty="0"/>
              <a:t>imagen</a:t>
            </a:r>
            <a:r>
              <a:rPr lang="es-MX" dirty="0"/>
              <a:t> y </a:t>
            </a:r>
            <a:r>
              <a:rPr lang="es-MX" b="1" dirty="0"/>
              <a:t>video</a:t>
            </a:r>
            <a:r>
              <a:rPr lang="es-MX" dirty="0"/>
              <a:t> para la prevenci</a:t>
            </a:r>
            <a:r>
              <a:rPr lang="es-ES" dirty="0" err="1"/>
              <a:t>ón</a:t>
            </a:r>
            <a:r>
              <a:rPr lang="es-ES" dirty="0"/>
              <a:t> de copia y</a:t>
            </a:r>
            <a:r>
              <a:rPr lang="es-MX" dirty="0"/>
              <a:t> protecci</a:t>
            </a:r>
            <a:r>
              <a:rPr lang="es-ES" dirty="0" err="1"/>
              <a:t>ón</a:t>
            </a:r>
            <a:r>
              <a:rPr lang="es-ES" dirty="0"/>
              <a:t> de derecho de copia</a:t>
            </a:r>
            <a:r>
              <a:rPr lang="es-MX" dirty="0"/>
              <a:t> [2].</a:t>
            </a:r>
          </a:p>
          <a:p>
            <a:endParaRPr lang="es-ES_tradnl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528F-A38E-46C0-A795-22E46B5DA7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76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Algoritmo de </a:t>
            </a:r>
            <a:r>
              <a:rPr lang="es-ES_tradnl" dirty="0" err="1"/>
              <a:t>inserci</a:t>
            </a:r>
            <a:r>
              <a:rPr lang="es-ES" dirty="0" err="1"/>
              <a:t>ón</a:t>
            </a:r>
            <a:r>
              <a:rPr lang="es-ES" dirty="0"/>
              <a:t>, en el cual se tiene un usuario….</a:t>
            </a:r>
          </a:p>
          <a:p>
            <a:endParaRPr lang="es-ES" dirty="0"/>
          </a:p>
          <a:p>
            <a:r>
              <a:rPr lang="es-ES" dirty="0"/>
              <a:t>Algoritmo de detección, ..</a:t>
            </a:r>
            <a:endParaRPr lang="es-ES_tradnl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528F-A38E-46C0-A795-22E46B5DA7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86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Usabilidad:  Información contenida en la base de datos sea útil de acuerdo a los fines con que fue creada.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Ideal seria insertar la huella digital sin distorsionar los datos.</a:t>
            </a:r>
          </a:p>
          <a:p>
            <a:r>
              <a:rPr lang="es-ES_tradnl" dirty="0"/>
              <a:t>El control de </a:t>
            </a:r>
            <a:r>
              <a:rPr lang="es-ES_tradnl" dirty="0" err="1"/>
              <a:t>inserci</a:t>
            </a:r>
            <a:r>
              <a:rPr lang="es-ES" dirty="0" err="1"/>
              <a:t>ón</a:t>
            </a:r>
            <a:r>
              <a:rPr lang="es-ES" dirty="0"/>
              <a:t> hace difícil esta tarea.</a:t>
            </a:r>
          </a:p>
          <a:p>
            <a:r>
              <a:rPr lang="es-ES" dirty="0"/>
              <a:t>La diferencia de las huellas digitales hacen aun mas difícil no ocasionar esta </a:t>
            </a:r>
            <a:r>
              <a:rPr lang="es-ES" dirty="0" err="1"/>
              <a:t>distorsion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528F-A38E-46C0-A795-22E46B5DA7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50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coalici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de un grupo de usuarios con diferentes versiones marcadas de un medio digital que trabajan juntos para generar una versi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del medio digital marcado con una huella digital que no pueda ser identi cada durante el proceso de detecci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ó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de huella digital, </a:t>
            </a:r>
            <a:endParaRPr lang="es-MX" dirty="0"/>
          </a:p>
          <a:p>
            <a:endParaRPr lang="es-ES_tradnl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528F-A38E-46C0-A795-22E46B5DA7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41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Mashal [ ] : No muestra base de datos utilizada</a:t>
            </a:r>
            <a:endParaRPr lang="es-MX" sz="1200" dirty="0">
              <a:solidFill>
                <a:schemeClr val="bg1"/>
              </a:solidFill>
            </a:endParaRPr>
          </a:p>
          <a:p>
            <a:endParaRPr lang="es-ES_tradnl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528F-A38E-46C0-A795-22E46B5DA7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25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Mashal [ ] : No muestra base de datos utilizada</a:t>
            </a:r>
            <a:endParaRPr lang="es-MX" sz="1200" dirty="0">
              <a:solidFill>
                <a:schemeClr val="bg1"/>
              </a:solidFill>
            </a:endParaRPr>
          </a:p>
          <a:p>
            <a:endParaRPr lang="es-ES_tradnl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528F-A38E-46C0-A795-22E46B5DA7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/>
              <a:t>Llave primaria para distinguir una tupla de otra de forma </a:t>
            </a:r>
            <a:r>
              <a:rPr lang="es-ES" sz="1200" dirty="0"/>
              <a:t>ú</a:t>
            </a:r>
            <a:r>
              <a:rPr lang="es-MX" sz="1200" dirty="0"/>
              <a:t>nica.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/>
              <a:t>Caracteristicas: Orden de las tuplas no importa, </a:t>
            </a:r>
          </a:p>
          <a:p>
            <a:endParaRPr lang="es-ES_tradnl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528F-A38E-46C0-A795-22E46B5DA7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29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/>
              <a:t>La inserci</a:t>
            </a:r>
            <a:r>
              <a:rPr lang="es-ES" sz="1200" dirty="0" err="1"/>
              <a:t>ó</a:t>
            </a:r>
            <a:r>
              <a:rPr lang="es-MX" sz="1200" dirty="0"/>
              <a:t>n de los c</a:t>
            </a:r>
            <a:r>
              <a:rPr lang="es-ES" sz="1200" dirty="0" err="1"/>
              <a:t>ó</a:t>
            </a:r>
            <a:r>
              <a:rPr lang="es-MX" sz="1200" dirty="0"/>
              <a:t>digos en las mismas posiciones para todas las copias a distribuir.</a:t>
            </a:r>
          </a:p>
          <a:p>
            <a:endParaRPr lang="es-ES_tradnl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528F-A38E-46C0-A795-22E46B5DA7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0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2E8D3-58A2-2349-A376-981ECBAFE61F}" type="datetime1">
              <a:rPr lang="es-MX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51194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6F5E3-F9B9-0041-9E75-4FF90C74FECA}" type="datetime1">
              <a:rPr lang="es-MX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77594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CC8C-9984-8542-910E-7E3FFF1B1AAF}" type="datetime1">
              <a:rPr lang="es-MX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99862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445080" y="2258869"/>
            <a:ext cx="9271835" cy="1110124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400" spc="1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459553" y="3398997"/>
            <a:ext cx="9271835" cy="1290143"/>
          </a:xfrm>
        </p:spPr>
        <p:txBody>
          <a:bodyPr anchor="t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2133" spc="4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570303" y="4509121"/>
            <a:ext cx="7051395" cy="2115235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800"/>
              </a:spcBef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10948920" y="-913"/>
            <a:ext cx="1243080" cy="1566926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直角三角形 6"/>
          <p:cNvSpPr/>
          <p:nvPr userDrawn="1"/>
        </p:nvSpPr>
        <p:spPr>
          <a:xfrm rot="10800000">
            <a:off x="9475754" y="-914"/>
            <a:ext cx="2730540" cy="1299677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0" name="直角三角形 9"/>
          <p:cNvSpPr/>
          <p:nvPr userDrawn="1"/>
        </p:nvSpPr>
        <p:spPr>
          <a:xfrm>
            <a:off x="-8179" y="5288331"/>
            <a:ext cx="1243080" cy="1566926"/>
          </a:xfrm>
          <a:prstGeom prst="rtTriangl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1" name="直角三角形 10"/>
          <p:cNvSpPr/>
          <p:nvPr userDrawn="1"/>
        </p:nvSpPr>
        <p:spPr>
          <a:xfrm>
            <a:off x="-8178" y="5555580"/>
            <a:ext cx="2730540" cy="1299677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  <a:alpha val="44000"/>
                  <a:lumMod val="93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7200000" scaled="0"/>
            <a:tileRect/>
          </a:gra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18682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7" grpId="0" animBg="1"/>
      <p:bldP spid="10" grpId="0" animBg="1"/>
      <p:bldP spid="11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Points and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84889" y="818710"/>
            <a:ext cx="11222221" cy="163949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1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84890" y="2270292"/>
            <a:ext cx="11222221" cy="66007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1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2135217" y="3759037"/>
            <a:ext cx="1020202" cy="102011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/>
              <a:t>ICON</a:t>
            </a:r>
            <a:endParaRPr kumimoji="1" lang="ja-JP" altLang="en-US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85009" y="5225444"/>
            <a:ext cx="3150623" cy="105387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85009" y="4839157"/>
            <a:ext cx="3150623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5585899" y="3759037"/>
            <a:ext cx="1020202" cy="102011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/>
              <a:t>ICON</a:t>
            </a:r>
            <a:endParaRPr kumimoji="1" lang="ja-JP" altLang="en-US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4535691" y="5225444"/>
            <a:ext cx="3150623" cy="105387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535691" y="4839157"/>
            <a:ext cx="3150623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036582" y="3759037"/>
            <a:ext cx="1020202" cy="102011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/>
              <a:t>ICON</a:t>
            </a:r>
            <a:endParaRPr kumimoji="1" lang="ja-JP" altLang="en-US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986374" y="5225444"/>
            <a:ext cx="3150623" cy="1053873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986374" y="4839157"/>
            <a:ext cx="3150623" cy="515469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133" spc="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19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E2E73-B567-FC46-A93D-0D58378B85E1}" type="datetime1">
              <a:rPr lang="es-MX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47580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7734F-EE80-A043-A573-7DF75E605964}" type="datetime1">
              <a:rPr lang="es-MX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4914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DCCAC-115D-DD43-9B9F-0644E3313E83}" type="datetime1">
              <a:rPr lang="es-MX" smtClean="0"/>
              <a:t>12/12/18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7049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F643-9323-D74F-ADA0-16885305F61A}" type="datetime1">
              <a:rPr lang="es-MX" smtClean="0"/>
              <a:t>12/12/18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01861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6D5D9-735B-6D44-BC12-9EEB1A1C7447}" type="datetime1">
              <a:rPr lang="es-MX" smtClean="0"/>
              <a:t>12/12/18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97470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A315-F61B-B947-9747-21BC5909D4F9}" type="datetime1">
              <a:rPr lang="es-MX" smtClean="0"/>
              <a:t>12/12/18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285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89C1-3709-A243-91DF-597203EA0F4E}" type="datetime1">
              <a:rPr lang="es-MX" smtClean="0"/>
              <a:t>12/12/18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3114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C5C9-1573-C24A-AE5A-D143752CC693}" type="datetime1">
              <a:rPr lang="es-MX" smtClean="0"/>
              <a:t>12/12/18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84469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A4791-6642-F04E-BA42-89FC0732BDCE}" type="datetime1">
              <a:rPr lang="es-MX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</a:t>
            </a:r>
          </a:p>
        </p:txBody>
      </p:sp>
      <p:sp>
        <p:nvSpPr>
          <p:cNvPr id="7" name="Parallelogram 9">
            <a:extLst>
              <a:ext uri="{FF2B5EF4-FFF2-40B4-BE49-F238E27FC236}">
                <a16:creationId xmlns:a16="http://schemas.microsoft.com/office/drawing/2014/main" id="{FA63C9A8-50B3-C44F-B7E1-C3F3E890DB21}"/>
              </a:ext>
            </a:extLst>
          </p:cNvPr>
          <p:cNvSpPr/>
          <p:nvPr userDrawn="1"/>
        </p:nvSpPr>
        <p:spPr>
          <a:xfrm>
            <a:off x="11001827" y="6356350"/>
            <a:ext cx="439057" cy="365125"/>
          </a:xfrm>
          <a:prstGeom prst="parallelogram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6B54D-5022-C249-86A8-6A739B047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75404"/>
            <a:ext cx="9144000" cy="1577806"/>
          </a:xfrm>
        </p:spPr>
        <p:txBody>
          <a:bodyPr>
            <a:noAutofit/>
          </a:bodyPr>
          <a:lstStyle/>
          <a:p>
            <a:r>
              <a:rPr kumimoji="1" lang="en-US" altLang="ja-JP" sz="2400" dirty="0" err="1"/>
              <a:t>Esquema</a:t>
            </a:r>
            <a:r>
              <a:rPr kumimoji="1" lang="en-US" altLang="ja-JP" sz="2400" dirty="0"/>
              <a:t> de </a:t>
            </a:r>
            <a:r>
              <a:rPr kumimoji="1" lang="en-US" altLang="ja-JP" sz="2400" dirty="0" err="1"/>
              <a:t>Huella</a:t>
            </a:r>
            <a:r>
              <a:rPr kumimoji="1" lang="en-US" altLang="ja-JP" sz="2400" dirty="0"/>
              <a:t> Digital para Bases de </a:t>
            </a:r>
            <a:r>
              <a:rPr kumimoji="1" lang="en-US" altLang="ja-JP" sz="2400" dirty="0" err="1"/>
              <a:t>Datos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Relacionales</a:t>
            </a:r>
            <a:r>
              <a:rPr kumimoji="1" lang="en-US" altLang="ja-JP" sz="2400" dirty="0"/>
              <a:t> </a:t>
            </a:r>
            <a:br>
              <a:rPr kumimoji="1" lang="en-US" altLang="ja-JP" sz="2400" dirty="0"/>
            </a:br>
            <a:r>
              <a:rPr kumimoji="1" lang="en-US" altLang="ja-JP" sz="2400" dirty="0"/>
              <a:t>con Baja </a:t>
            </a:r>
            <a:r>
              <a:rPr kumimoji="1" lang="en-US" altLang="ja-JP" sz="2400" dirty="0" err="1"/>
              <a:t>Distorsión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Resistente</a:t>
            </a:r>
            <a:r>
              <a:rPr kumimoji="1" lang="en-US" altLang="ja-JP" sz="2400" dirty="0"/>
              <a:t> a </a:t>
            </a:r>
            <a:r>
              <a:rPr kumimoji="1" lang="en-US" altLang="ja-JP" sz="2400" dirty="0" err="1"/>
              <a:t>Ataques</a:t>
            </a:r>
            <a:r>
              <a:rPr kumimoji="1" lang="en-US" altLang="ja-JP" sz="2400" dirty="0"/>
              <a:t> de </a:t>
            </a:r>
            <a:r>
              <a:rPr kumimoji="1" lang="en-US" altLang="ja-JP" sz="2400" dirty="0" err="1"/>
              <a:t>Colusión</a:t>
            </a:r>
            <a:br>
              <a:rPr kumimoji="1" lang="ja-JP" altLang="en-US" sz="2400"/>
            </a:br>
            <a:endParaRPr lang="es-ES_tradnl" sz="2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AD92DB-D7C5-3849-BFF5-D0366553C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53210"/>
            <a:ext cx="9144000" cy="2320961"/>
          </a:xfrm>
        </p:spPr>
        <p:txBody>
          <a:bodyPr>
            <a:normAutofit fontScale="92500" lnSpcReduction="20000"/>
          </a:bodyPr>
          <a:lstStyle/>
          <a:p>
            <a:r>
              <a:rPr lang="es-ES_tradnl" sz="1800" dirty="0">
                <a:latin typeface="+mj-lt"/>
              </a:rPr>
              <a:t>Presenta</a:t>
            </a:r>
          </a:p>
          <a:p>
            <a:r>
              <a:rPr lang="es-ES_tradnl" dirty="0">
                <a:latin typeface="+mj-lt"/>
              </a:rPr>
              <a:t>Daniel Cruz Paz</a:t>
            </a:r>
          </a:p>
          <a:p>
            <a:endParaRPr lang="es-ES_tradnl" sz="1200" dirty="0">
              <a:latin typeface="+mj-lt"/>
            </a:endParaRPr>
          </a:p>
          <a:p>
            <a:r>
              <a:rPr kumimoji="1" lang="es-ES" altLang="ja-JP" sz="1800" dirty="0">
                <a:latin typeface="+mj-lt"/>
              </a:rPr>
              <a:t>Asesora</a:t>
            </a:r>
          </a:p>
          <a:p>
            <a:r>
              <a:rPr kumimoji="1" lang="es-ES" altLang="ja-JP" sz="2000" dirty="0">
                <a:latin typeface="+mj-lt"/>
              </a:rPr>
              <a:t> Dra. Claudia </a:t>
            </a:r>
            <a:r>
              <a:rPr kumimoji="1" lang="es-ES" altLang="ja-JP" sz="2000" dirty="0" err="1">
                <a:latin typeface="+mj-lt"/>
              </a:rPr>
              <a:t>Feregrino</a:t>
            </a:r>
            <a:r>
              <a:rPr kumimoji="1" lang="es-ES" altLang="ja-JP" sz="2000" dirty="0">
                <a:latin typeface="+mj-lt"/>
              </a:rPr>
              <a:t> Uribe</a:t>
            </a:r>
          </a:p>
          <a:p>
            <a:endParaRPr kumimoji="1" lang="es-ES" sz="1200" dirty="0">
              <a:latin typeface="+mj-lt"/>
            </a:endParaRPr>
          </a:p>
          <a:p>
            <a:endParaRPr kumimoji="1" lang="es-ES" sz="1200" dirty="0">
              <a:latin typeface="+mj-lt"/>
            </a:endParaRPr>
          </a:p>
          <a:p>
            <a:r>
              <a:rPr kumimoji="1" lang="es-ES" sz="1500" dirty="0">
                <a:latin typeface="+mj-lt"/>
              </a:rPr>
              <a:t>Diciembre 10, 2018</a:t>
            </a:r>
            <a:endParaRPr lang="es-ES_tradnl" sz="1500" dirty="0">
              <a:latin typeface="+mj-lt"/>
            </a:endParaRPr>
          </a:p>
          <a:p>
            <a:endParaRPr lang="es-ES_tradnl" sz="1100" dirty="0">
              <a:latin typeface="+mj-lt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DB68E98-160C-1D43-955E-37D48F19D2B6}"/>
              </a:ext>
            </a:extLst>
          </p:cNvPr>
          <p:cNvCxnSpPr>
            <a:cxnSpLocks/>
          </p:cNvCxnSpPr>
          <p:nvPr/>
        </p:nvCxnSpPr>
        <p:spPr>
          <a:xfrm>
            <a:off x="2861534" y="3205785"/>
            <a:ext cx="648686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C2E2CD1B-0DBC-7241-B27B-F0B7F7952E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605" y="624726"/>
            <a:ext cx="1532292" cy="86023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7CCBEBB-1F95-9545-8CFB-A33642F889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70" y="539670"/>
            <a:ext cx="907767" cy="94529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99AFF25B-A97B-0045-A173-32A3B2F34CA0}"/>
              </a:ext>
            </a:extLst>
          </p:cNvPr>
          <p:cNvSpPr txBox="1">
            <a:spLocks/>
          </p:cNvSpPr>
          <p:nvPr/>
        </p:nvSpPr>
        <p:spPr>
          <a:xfrm>
            <a:off x="1524000" y="494854"/>
            <a:ext cx="9144000" cy="13805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s-MX" altLang="ja-JP" sz="2800" b="1"/>
              <a:t>Instituto Nacional de Astrofísica,Óptica y Electrónica</a:t>
            </a:r>
          </a:p>
          <a:p>
            <a:pPr>
              <a:lnSpc>
                <a:spcPct val="100000"/>
              </a:lnSpc>
            </a:pPr>
            <a:r>
              <a:rPr kumimoji="1" lang="es-ES" altLang="ja-JP" sz="2000"/>
              <a:t>Coordinación de Ciencias Computacionales</a:t>
            </a:r>
          </a:p>
          <a:p>
            <a:pPr>
              <a:lnSpc>
                <a:spcPct val="100000"/>
              </a:lnSpc>
            </a:pP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569676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Ataque de colusión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10</a:t>
            </a:fld>
            <a:endParaRPr lang="en-US" sz="1400" b="1" dirty="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970E1DF-485E-4207-BED4-E5B05B48623D}"/>
              </a:ext>
            </a:extLst>
          </p:cNvPr>
          <p:cNvGrpSpPr/>
          <p:nvPr/>
        </p:nvGrpSpPr>
        <p:grpSpPr>
          <a:xfrm>
            <a:off x="713101" y="4506009"/>
            <a:ext cx="4473047" cy="2392492"/>
            <a:chOff x="6789673" y="2021497"/>
            <a:chExt cx="4460002" cy="2392492"/>
          </a:xfrm>
        </p:grpSpPr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6789673" y="205460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149673" y="2398053"/>
              <a:ext cx="4100002" cy="20159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 algn="just">
                <a:spcBef>
                  <a:spcPts val="300"/>
                </a:spcBef>
                <a:buFont typeface="Wingdings" pitchFamily="2" charset="2"/>
                <a:buChar char="Ø"/>
              </a:pPr>
              <a:r>
                <a:rPr lang="es-ES" dirty="0">
                  <a:solidFill>
                    <a:schemeClr val="bg2">
                      <a:lumMod val="25000"/>
                    </a:schemeClr>
                  </a:solidFill>
                </a:rPr>
                <a:t>Atacante combina copias del medio digital para encontrar, generar o eliminar la huella digital.</a:t>
              </a:r>
            </a:p>
            <a:p>
              <a:pPr marL="285750" indent="-285750">
                <a:spcBef>
                  <a:spcPts val="300"/>
                </a:spcBef>
                <a:buFont typeface="Wingdings" pitchFamily="2" charset="2"/>
                <a:buChar char="Ø"/>
              </a:pPr>
              <a:r>
                <a:rPr lang="es-ES" dirty="0">
                  <a:solidFill>
                    <a:schemeClr val="bg2">
                      <a:lumMod val="25000"/>
                    </a:schemeClr>
                  </a:solidFill>
                </a:rPr>
                <a:t>Acusación a usuarios inocentes.</a:t>
              </a:r>
            </a:p>
            <a:p>
              <a:pPr>
                <a:spcBef>
                  <a:spcPts val="300"/>
                </a:spcBef>
              </a:pPr>
              <a:endParaRPr 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49674" y="2021497"/>
              <a:ext cx="41000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s-ES" sz="2000" b="1" dirty="0">
                  <a:solidFill>
                    <a:schemeClr val="bg2">
                      <a:lumMod val="25000"/>
                    </a:schemeClr>
                  </a:solidFill>
                </a:rPr>
                <a:t>Características</a:t>
              </a:r>
              <a:endParaRPr lang="en-US" sz="20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graphicFrame>
        <p:nvGraphicFramePr>
          <p:cNvPr id="49" name="Tabla 48">
            <a:extLst>
              <a:ext uri="{FF2B5EF4-FFF2-40B4-BE49-F238E27FC236}">
                <a16:creationId xmlns:a16="http://schemas.microsoft.com/office/drawing/2014/main" id="{19752471-88C0-BD45-91B1-7532316DA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458709"/>
              </p:ext>
            </p:extLst>
          </p:nvPr>
        </p:nvGraphicFramePr>
        <p:xfrm>
          <a:off x="3705600" y="2104453"/>
          <a:ext cx="2390400" cy="1803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8080">
                  <a:extLst>
                    <a:ext uri="{9D8B030D-6E8A-4147-A177-3AD203B41FA5}">
                      <a16:colId xmlns:a16="http://schemas.microsoft.com/office/drawing/2014/main" val="2371094736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1438548024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434460801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2514956341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2286648092"/>
                    </a:ext>
                  </a:extLst>
                </a:gridCol>
              </a:tblGrid>
              <a:tr h="344960">
                <a:tc>
                  <a:txBody>
                    <a:bodyPr/>
                    <a:lstStyle/>
                    <a:p>
                      <a:r>
                        <a:rPr lang="es-MX" sz="1200" dirty="0"/>
                        <a:t>PK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A1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A2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A3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A4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68996"/>
                  </a:ext>
                </a:extLst>
              </a:tr>
              <a:tr h="364660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551803"/>
                  </a:ext>
                </a:extLst>
              </a:tr>
              <a:tr h="364660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803383"/>
                  </a:ext>
                </a:extLst>
              </a:tr>
              <a:tr h="364660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76717"/>
                  </a:ext>
                </a:extLst>
              </a:tr>
              <a:tr h="364660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465468"/>
                  </a:ext>
                </a:extLst>
              </a:tr>
            </a:tbl>
          </a:graphicData>
        </a:graphic>
      </p:graphicFrame>
      <p:graphicFrame>
        <p:nvGraphicFramePr>
          <p:cNvPr id="50" name="Tabla 49">
            <a:extLst>
              <a:ext uri="{FF2B5EF4-FFF2-40B4-BE49-F238E27FC236}">
                <a16:creationId xmlns:a16="http://schemas.microsoft.com/office/drawing/2014/main" id="{24590E49-BDCF-5944-829C-5B421C620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903890"/>
              </p:ext>
            </p:extLst>
          </p:nvPr>
        </p:nvGraphicFramePr>
        <p:xfrm>
          <a:off x="6477498" y="2105527"/>
          <a:ext cx="2390400" cy="1832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8080">
                  <a:extLst>
                    <a:ext uri="{9D8B030D-6E8A-4147-A177-3AD203B41FA5}">
                      <a16:colId xmlns:a16="http://schemas.microsoft.com/office/drawing/2014/main" val="2371094736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1438548024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434460801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2514956341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2286648092"/>
                    </a:ext>
                  </a:extLst>
                </a:gridCol>
              </a:tblGrid>
              <a:tr h="370388">
                <a:tc>
                  <a:txBody>
                    <a:bodyPr/>
                    <a:lstStyle/>
                    <a:p>
                      <a:r>
                        <a:rPr lang="es-MX" sz="1200" dirty="0"/>
                        <a:t>PK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A1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A2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A3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A4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68996"/>
                  </a:ext>
                </a:extLst>
              </a:tr>
              <a:tr h="365503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551803"/>
                  </a:ext>
                </a:extLst>
              </a:tr>
              <a:tr h="365503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803383"/>
                  </a:ext>
                </a:extLst>
              </a:tr>
              <a:tr h="365503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76717"/>
                  </a:ext>
                </a:extLst>
              </a:tr>
              <a:tr h="365503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6156237"/>
                  </a:ext>
                </a:extLst>
              </a:tr>
            </a:tbl>
          </a:graphicData>
        </a:graphic>
      </p:graphicFrame>
      <p:graphicFrame>
        <p:nvGraphicFramePr>
          <p:cNvPr id="51" name="Tabla 50">
            <a:extLst>
              <a:ext uri="{FF2B5EF4-FFF2-40B4-BE49-F238E27FC236}">
                <a16:creationId xmlns:a16="http://schemas.microsoft.com/office/drawing/2014/main" id="{9E4060D9-254D-EE48-9F54-E9C6DE5A7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295043"/>
              </p:ext>
            </p:extLst>
          </p:nvPr>
        </p:nvGraphicFramePr>
        <p:xfrm>
          <a:off x="9165516" y="2112451"/>
          <a:ext cx="2390400" cy="1832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8080">
                  <a:extLst>
                    <a:ext uri="{9D8B030D-6E8A-4147-A177-3AD203B41FA5}">
                      <a16:colId xmlns:a16="http://schemas.microsoft.com/office/drawing/2014/main" val="2371094736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1438548024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434460801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2514956341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2286648092"/>
                    </a:ext>
                  </a:extLst>
                </a:gridCol>
              </a:tblGrid>
              <a:tr h="370388">
                <a:tc>
                  <a:txBody>
                    <a:bodyPr/>
                    <a:lstStyle/>
                    <a:p>
                      <a:r>
                        <a:rPr lang="es-MX" sz="1200" dirty="0"/>
                        <a:t>PK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A1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A2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A3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A4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68996"/>
                  </a:ext>
                </a:extLst>
              </a:tr>
              <a:tr h="365503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551803"/>
                  </a:ext>
                </a:extLst>
              </a:tr>
              <a:tr h="365503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803383"/>
                  </a:ext>
                </a:extLst>
              </a:tr>
              <a:tr h="365503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76717"/>
                  </a:ext>
                </a:extLst>
              </a:tr>
              <a:tr h="365503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749131"/>
                  </a:ext>
                </a:extLst>
              </a:tr>
            </a:tbl>
          </a:graphicData>
        </a:graphic>
      </p:graphicFrame>
      <p:graphicFrame>
        <p:nvGraphicFramePr>
          <p:cNvPr id="55" name="Tabla 54">
            <a:extLst>
              <a:ext uri="{FF2B5EF4-FFF2-40B4-BE49-F238E27FC236}">
                <a16:creationId xmlns:a16="http://schemas.microsoft.com/office/drawing/2014/main" id="{15A29304-9B46-9F4E-B6F4-B3249F9DA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079907"/>
              </p:ext>
            </p:extLst>
          </p:nvPr>
        </p:nvGraphicFramePr>
        <p:xfrm>
          <a:off x="8302657" y="4506009"/>
          <a:ext cx="2390400" cy="1832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8080">
                  <a:extLst>
                    <a:ext uri="{9D8B030D-6E8A-4147-A177-3AD203B41FA5}">
                      <a16:colId xmlns:a16="http://schemas.microsoft.com/office/drawing/2014/main" val="2371094736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1438548024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434460801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2514956341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2286648092"/>
                    </a:ext>
                  </a:extLst>
                </a:gridCol>
              </a:tblGrid>
              <a:tr h="370388">
                <a:tc>
                  <a:txBody>
                    <a:bodyPr/>
                    <a:lstStyle/>
                    <a:p>
                      <a:r>
                        <a:rPr lang="es-MX" sz="1200" dirty="0"/>
                        <a:t>PK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A1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A2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A3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A4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68996"/>
                  </a:ext>
                </a:extLst>
              </a:tr>
              <a:tr h="365503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551803"/>
                  </a:ext>
                </a:extLst>
              </a:tr>
              <a:tr h="365503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803383"/>
                  </a:ext>
                </a:extLst>
              </a:tr>
              <a:tr h="365503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76717"/>
                  </a:ext>
                </a:extLst>
              </a:tr>
              <a:tr h="365503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578517"/>
                  </a:ext>
                </a:extLst>
              </a:tr>
            </a:tbl>
          </a:graphicData>
        </a:graphic>
      </p:graphicFrame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A95C9832-770E-9646-8C59-C7115F16C155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 flipH="1">
            <a:off x="9497857" y="3944851"/>
            <a:ext cx="862859" cy="561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A11F261E-3E2D-E343-95BA-C193BEC185D8}"/>
              </a:ext>
            </a:extLst>
          </p:cNvPr>
          <p:cNvCxnSpPr>
            <a:cxnSpLocks/>
            <a:stCxn id="50" idx="2"/>
            <a:endCxn id="55" idx="0"/>
          </p:cNvCxnSpPr>
          <p:nvPr/>
        </p:nvCxnSpPr>
        <p:spPr>
          <a:xfrm>
            <a:off x="7672698" y="3937927"/>
            <a:ext cx="1825159" cy="56808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00C54EDD-D422-EB4F-AE18-E95034316F92}"/>
              </a:ext>
            </a:extLst>
          </p:cNvPr>
          <p:cNvCxnSpPr>
            <a:cxnSpLocks/>
            <a:stCxn id="49" idx="2"/>
            <a:endCxn id="55" idx="0"/>
          </p:cNvCxnSpPr>
          <p:nvPr/>
        </p:nvCxnSpPr>
        <p:spPr>
          <a:xfrm>
            <a:off x="4900800" y="3908053"/>
            <a:ext cx="4597057" cy="597956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CuadroTexto 58">
            <a:extLst>
              <a:ext uri="{FF2B5EF4-FFF2-40B4-BE49-F238E27FC236}">
                <a16:creationId xmlns:a16="http://schemas.microsoft.com/office/drawing/2014/main" id="{88488720-D9E4-7C45-B7B4-40C1E33616E8}"/>
              </a:ext>
            </a:extLst>
          </p:cNvPr>
          <p:cNvSpPr txBox="1"/>
          <p:nvPr/>
        </p:nvSpPr>
        <p:spPr>
          <a:xfrm>
            <a:off x="9982200" y="4102187"/>
            <a:ext cx="983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Colusi</a:t>
            </a:r>
            <a:r>
              <a:rPr lang="es-ES" sz="1600" dirty="0" err="1"/>
              <a:t>ó</a:t>
            </a:r>
            <a:r>
              <a:rPr lang="es-MX" sz="1600" dirty="0"/>
              <a:t>n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BA255899-2456-A045-996D-F283F98C5008}"/>
              </a:ext>
            </a:extLst>
          </p:cNvPr>
          <p:cNvSpPr txBox="1"/>
          <p:nvPr/>
        </p:nvSpPr>
        <p:spPr>
          <a:xfrm>
            <a:off x="3925011" y="1680690"/>
            <a:ext cx="2033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/>
              <a:t> Copia 1  (Usuario 1)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8658620A-0891-7244-945D-4B79DD4E8053}"/>
              </a:ext>
            </a:extLst>
          </p:cNvPr>
          <p:cNvSpPr txBox="1"/>
          <p:nvPr/>
        </p:nvSpPr>
        <p:spPr>
          <a:xfrm>
            <a:off x="6731123" y="1669457"/>
            <a:ext cx="1952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/>
              <a:t>Copia 2  (Usuario 2)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32251165-D12E-8E4E-AB83-8702D19B98EC}"/>
              </a:ext>
            </a:extLst>
          </p:cNvPr>
          <p:cNvSpPr txBox="1"/>
          <p:nvPr/>
        </p:nvSpPr>
        <p:spPr>
          <a:xfrm>
            <a:off x="9415968" y="1670227"/>
            <a:ext cx="1894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/>
              <a:t>Copia 3  (Usuario 3)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AAA6989B-3E2B-4E4C-834B-40A64EC39B62}"/>
              </a:ext>
            </a:extLst>
          </p:cNvPr>
          <p:cNvSpPr txBox="1"/>
          <p:nvPr/>
        </p:nvSpPr>
        <p:spPr>
          <a:xfrm>
            <a:off x="10886121" y="5138792"/>
            <a:ext cx="833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Copia pirata</a:t>
            </a:r>
          </a:p>
        </p:txBody>
      </p:sp>
      <p:sp>
        <p:nvSpPr>
          <p:cNvPr id="72" name="フッター プレースホルダー 2">
            <a:extLst>
              <a:ext uri="{FF2B5EF4-FFF2-40B4-BE49-F238E27FC236}">
                <a16:creationId xmlns:a16="http://schemas.microsoft.com/office/drawing/2014/main" id="{3D7ADC93-552E-7D4D-ABEC-90EB4770B15D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70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Ataque de colusión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11</a:t>
            </a:fld>
            <a:endParaRPr lang="en-US" sz="1400" b="1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graphicFrame>
        <p:nvGraphicFramePr>
          <p:cNvPr id="52" name="Tabla 51">
            <a:extLst>
              <a:ext uri="{FF2B5EF4-FFF2-40B4-BE49-F238E27FC236}">
                <a16:creationId xmlns:a16="http://schemas.microsoft.com/office/drawing/2014/main" id="{AFF6C35B-BE9F-6A4C-893D-DE52F80C4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90941"/>
              </p:ext>
            </p:extLst>
          </p:nvPr>
        </p:nvGraphicFramePr>
        <p:xfrm>
          <a:off x="6477498" y="4456308"/>
          <a:ext cx="2390400" cy="183240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8080">
                  <a:extLst>
                    <a:ext uri="{9D8B030D-6E8A-4147-A177-3AD203B41FA5}">
                      <a16:colId xmlns:a16="http://schemas.microsoft.com/office/drawing/2014/main" val="2371094736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1438548024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434460801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2514956341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2286648092"/>
                    </a:ext>
                  </a:extLst>
                </a:gridCol>
              </a:tblGrid>
              <a:tr h="472141"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PK</a:t>
                      </a: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A1</a:t>
                      </a: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A2</a:t>
                      </a: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A3</a:t>
                      </a: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A4</a:t>
                      </a: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68996"/>
                  </a:ext>
                </a:extLst>
              </a:tr>
              <a:tr h="340065"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551803"/>
                  </a:ext>
                </a:extLst>
              </a:tr>
              <a:tr h="340065"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803383"/>
                  </a:ext>
                </a:extLst>
              </a:tr>
              <a:tr h="340065"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76717"/>
                  </a:ext>
                </a:extLst>
              </a:tr>
              <a:tr h="340065"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36869" marR="136869" marT="68434" marB="684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194385"/>
                  </a:ext>
                </a:extLst>
              </a:tr>
            </a:tbl>
          </a:graphicData>
        </a:graphic>
      </p:graphicFrame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9941928E-04D7-0847-8935-3442E2B4E378}"/>
              </a:ext>
            </a:extLst>
          </p:cNvPr>
          <p:cNvCxnSpPr>
            <a:cxnSpLocks/>
            <a:stCxn id="28" idx="2"/>
            <a:endCxn id="52" idx="0"/>
          </p:cNvCxnSpPr>
          <p:nvPr/>
        </p:nvCxnSpPr>
        <p:spPr>
          <a:xfrm>
            <a:off x="7672698" y="3937927"/>
            <a:ext cx="0" cy="5183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D2B78730-693B-0E47-B2DB-2F98B0B31B58}"/>
              </a:ext>
            </a:extLst>
          </p:cNvPr>
          <p:cNvSpPr txBox="1"/>
          <p:nvPr/>
        </p:nvSpPr>
        <p:spPr>
          <a:xfrm>
            <a:off x="7666849" y="4014212"/>
            <a:ext cx="107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Colusi</a:t>
            </a:r>
            <a:r>
              <a:rPr lang="es-ES" sz="1600" dirty="0" err="1"/>
              <a:t>ó</a:t>
            </a:r>
            <a:r>
              <a:rPr lang="es-MX" sz="1600" dirty="0"/>
              <a:t>n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1179EC5-0978-A74C-AB6C-BA42E599BA9C}"/>
              </a:ext>
            </a:extLst>
          </p:cNvPr>
          <p:cNvSpPr txBox="1"/>
          <p:nvPr/>
        </p:nvSpPr>
        <p:spPr>
          <a:xfrm>
            <a:off x="9033124" y="5113942"/>
            <a:ext cx="1065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Usuario inocente</a:t>
            </a:r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21634476-3F69-F14E-9013-B4EA910D37C7}"/>
              </a:ext>
            </a:extLst>
          </p:cNvPr>
          <p:cNvCxnSpPr>
            <a:cxnSpLocks/>
            <a:stCxn id="27" idx="2"/>
            <a:endCxn id="52" idx="0"/>
          </p:cNvCxnSpPr>
          <p:nvPr/>
        </p:nvCxnSpPr>
        <p:spPr>
          <a:xfrm>
            <a:off x="4900800" y="3908053"/>
            <a:ext cx="2771898" cy="5482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フッター プレースホルダー 2">
            <a:extLst>
              <a:ext uri="{FF2B5EF4-FFF2-40B4-BE49-F238E27FC236}">
                <a16:creationId xmlns:a16="http://schemas.microsoft.com/office/drawing/2014/main" id="{40AEA7D6-EE39-2C4D-98D0-5B7FFEB91CFC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4494B431-278A-1C49-99C5-6B0ABD098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325683"/>
              </p:ext>
            </p:extLst>
          </p:nvPr>
        </p:nvGraphicFramePr>
        <p:xfrm>
          <a:off x="3705600" y="2104453"/>
          <a:ext cx="2390400" cy="1803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8080">
                  <a:extLst>
                    <a:ext uri="{9D8B030D-6E8A-4147-A177-3AD203B41FA5}">
                      <a16:colId xmlns:a16="http://schemas.microsoft.com/office/drawing/2014/main" val="2371094736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1438548024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434460801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2514956341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2286648092"/>
                    </a:ext>
                  </a:extLst>
                </a:gridCol>
              </a:tblGrid>
              <a:tr h="344960">
                <a:tc>
                  <a:txBody>
                    <a:bodyPr/>
                    <a:lstStyle/>
                    <a:p>
                      <a:r>
                        <a:rPr lang="es-MX" sz="1200" dirty="0"/>
                        <a:t>PK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A1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A2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A3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A4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68996"/>
                  </a:ext>
                </a:extLst>
              </a:tr>
              <a:tr h="364660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551803"/>
                  </a:ext>
                </a:extLst>
              </a:tr>
              <a:tr h="364660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803383"/>
                  </a:ext>
                </a:extLst>
              </a:tr>
              <a:tr h="364660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76717"/>
                  </a:ext>
                </a:extLst>
              </a:tr>
              <a:tr h="364660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45568" marR="145568" marT="72791" marB="72791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465468"/>
                  </a:ext>
                </a:extLst>
              </a:tr>
            </a:tbl>
          </a:graphicData>
        </a:graphic>
      </p:graphicFrame>
      <p:graphicFrame>
        <p:nvGraphicFramePr>
          <p:cNvPr id="28" name="Tabla 27">
            <a:extLst>
              <a:ext uri="{FF2B5EF4-FFF2-40B4-BE49-F238E27FC236}">
                <a16:creationId xmlns:a16="http://schemas.microsoft.com/office/drawing/2014/main" id="{0168FCB5-CA6F-094A-827F-38AFDDB7C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774601"/>
              </p:ext>
            </p:extLst>
          </p:nvPr>
        </p:nvGraphicFramePr>
        <p:xfrm>
          <a:off x="6477498" y="2105527"/>
          <a:ext cx="2390400" cy="1832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8080">
                  <a:extLst>
                    <a:ext uri="{9D8B030D-6E8A-4147-A177-3AD203B41FA5}">
                      <a16:colId xmlns:a16="http://schemas.microsoft.com/office/drawing/2014/main" val="2371094736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1438548024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434460801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2514956341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2286648092"/>
                    </a:ext>
                  </a:extLst>
                </a:gridCol>
              </a:tblGrid>
              <a:tr h="370388">
                <a:tc>
                  <a:txBody>
                    <a:bodyPr/>
                    <a:lstStyle/>
                    <a:p>
                      <a:r>
                        <a:rPr lang="es-MX" sz="1200" dirty="0"/>
                        <a:t>PK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A1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A2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A3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A4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68996"/>
                  </a:ext>
                </a:extLst>
              </a:tr>
              <a:tr h="365503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551803"/>
                  </a:ext>
                </a:extLst>
              </a:tr>
              <a:tr h="365503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803383"/>
                  </a:ext>
                </a:extLst>
              </a:tr>
              <a:tr h="365503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76717"/>
                  </a:ext>
                </a:extLst>
              </a:tr>
              <a:tr h="365503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6156237"/>
                  </a:ext>
                </a:extLst>
              </a:tr>
            </a:tbl>
          </a:graphicData>
        </a:graphic>
      </p:graphicFrame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26DF3C36-37F2-D446-BD0F-99839A7B5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472455"/>
              </p:ext>
            </p:extLst>
          </p:nvPr>
        </p:nvGraphicFramePr>
        <p:xfrm>
          <a:off x="9165516" y="2112451"/>
          <a:ext cx="2390400" cy="1832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78080">
                  <a:extLst>
                    <a:ext uri="{9D8B030D-6E8A-4147-A177-3AD203B41FA5}">
                      <a16:colId xmlns:a16="http://schemas.microsoft.com/office/drawing/2014/main" val="2371094736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1438548024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434460801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2514956341"/>
                    </a:ext>
                  </a:extLst>
                </a:gridCol>
                <a:gridCol w="478080">
                  <a:extLst>
                    <a:ext uri="{9D8B030D-6E8A-4147-A177-3AD203B41FA5}">
                      <a16:colId xmlns:a16="http://schemas.microsoft.com/office/drawing/2014/main" val="2286648092"/>
                    </a:ext>
                  </a:extLst>
                </a:gridCol>
              </a:tblGrid>
              <a:tr h="370388">
                <a:tc>
                  <a:txBody>
                    <a:bodyPr/>
                    <a:lstStyle/>
                    <a:p>
                      <a:r>
                        <a:rPr lang="es-MX" sz="1200" dirty="0"/>
                        <a:t>PK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A1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A2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A3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A4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68996"/>
                  </a:ext>
                </a:extLst>
              </a:tr>
              <a:tr h="365503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551803"/>
                  </a:ext>
                </a:extLst>
              </a:tr>
              <a:tr h="365503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803383"/>
                  </a:ext>
                </a:extLst>
              </a:tr>
              <a:tr h="365503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176717"/>
                  </a:ext>
                </a:extLst>
              </a:tr>
              <a:tr h="365503"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MX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143613" marR="143613" marT="71805" marB="71805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749131"/>
                  </a:ext>
                </a:extLst>
              </a:tr>
            </a:tbl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3B692791-D6FE-F444-8594-1339B0ACF436}"/>
              </a:ext>
            </a:extLst>
          </p:cNvPr>
          <p:cNvSpPr txBox="1"/>
          <p:nvPr/>
        </p:nvSpPr>
        <p:spPr>
          <a:xfrm>
            <a:off x="3925011" y="1680690"/>
            <a:ext cx="2033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/>
              <a:t> Copia 1  (Usuario 1)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E716FDF-7D2B-E149-BB46-B8FD9AE20BF3}"/>
              </a:ext>
            </a:extLst>
          </p:cNvPr>
          <p:cNvSpPr txBox="1"/>
          <p:nvPr/>
        </p:nvSpPr>
        <p:spPr>
          <a:xfrm>
            <a:off x="6731123" y="1669457"/>
            <a:ext cx="1952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/>
              <a:t>Copia 2  (Usuario 2)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F724C9A-8862-0A40-B7BE-81D083E3EAE4}"/>
              </a:ext>
            </a:extLst>
          </p:cNvPr>
          <p:cNvSpPr txBox="1"/>
          <p:nvPr/>
        </p:nvSpPr>
        <p:spPr>
          <a:xfrm>
            <a:off x="9415968" y="1670227"/>
            <a:ext cx="1894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/>
              <a:t>Copia 3  (Usuario 3)</a:t>
            </a:r>
          </a:p>
        </p:txBody>
      </p:sp>
      <p:grpSp>
        <p:nvGrpSpPr>
          <p:cNvPr id="36" name="Group 4">
            <a:extLst>
              <a:ext uri="{FF2B5EF4-FFF2-40B4-BE49-F238E27FC236}">
                <a16:creationId xmlns:a16="http://schemas.microsoft.com/office/drawing/2014/main" id="{DD219758-D3B8-CE4B-836A-BBA9DABA10D1}"/>
              </a:ext>
            </a:extLst>
          </p:cNvPr>
          <p:cNvGrpSpPr/>
          <p:nvPr/>
        </p:nvGrpSpPr>
        <p:grpSpPr>
          <a:xfrm>
            <a:off x="713101" y="4506009"/>
            <a:ext cx="4473047" cy="2392492"/>
            <a:chOff x="6789673" y="2021497"/>
            <a:chExt cx="4460002" cy="2392492"/>
          </a:xfrm>
        </p:grpSpPr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2E55926C-E4A5-694C-A939-02BB53A09D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9673" y="205460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45" name="TextBox 35">
              <a:extLst>
                <a:ext uri="{FF2B5EF4-FFF2-40B4-BE49-F238E27FC236}">
                  <a16:creationId xmlns:a16="http://schemas.microsoft.com/office/drawing/2014/main" id="{A5D13347-434A-9F41-9EB1-6F14AE3352C5}"/>
                </a:ext>
              </a:extLst>
            </p:cNvPr>
            <p:cNvSpPr txBox="1"/>
            <p:nvPr/>
          </p:nvSpPr>
          <p:spPr>
            <a:xfrm>
              <a:off x="7149673" y="2398053"/>
              <a:ext cx="4100002" cy="20159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 algn="just">
                <a:spcBef>
                  <a:spcPts val="300"/>
                </a:spcBef>
                <a:buFont typeface="Wingdings" pitchFamily="2" charset="2"/>
                <a:buChar char="Ø"/>
              </a:pPr>
              <a:r>
                <a:rPr lang="es-ES" dirty="0">
                  <a:solidFill>
                    <a:schemeClr val="bg2">
                      <a:lumMod val="25000"/>
                    </a:schemeClr>
                  </a:solidFill>
                </a:rPr>
                <a:t>Atacante combina copias del medio digital para encontrar, generar o eliminar la huella digital.</a:t>
              </a:r>
            </a:p>
            <a:p>
              <a:pPr marL="285750" indent="-285750">
                <a:spcBef>
                  <a:spcPts val="300"/>
                </a:spcBef>
                <a:buFont typeface="Wingdings" pitchFamily="2" charset="2"/>
                <a:buChar char="Ø"/>
              </a:pPr>
              <a:r>
                <a:rPr lang="es-ES" dirty="0">
                  <a:solidFill>
                    <a:schemeClr val="bg2">
                      <a:lumMod val="25000"/>
                    </a:schemeClr>
                  </a:solidFill>
                </a:rPr>
                <a:t>Acusación a usuarios inocentes.</a:t>
              </a:r>
            </a:p>
            <a:p>
              <a:pPr>
                <a:spcBef>
                  <a:spcPts val="300"/>
                </a:spcBef>
              </a:pPr>
              <a:endParaRPr 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6" name="TextBox 36">
              <a:extLst>
                <a:ext uri="{FF2B5EF4-FFF2-40B4-BE49-F238E27FC236}">
                  <a16:creationId xmlns:a16="http://schemas.microsoft.com/office/drawing/2014/main" id="{A8E468B9-5154-3B42-9C4A-D97592A263E1}"/>
                </a:ext>
              </a:extLst>
            </p:cNvPr>
            <p:cNvSpPr txBox="1"/>
            <p:nvPr/>
          </p:nvSpPr>
          <p:spPr>
            <a:xfrm>
              <a:off x="7149674" y="2021497"/>
              <a:ext cx="41000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s-ES" sz="2000" b="1" dirty="0">
                  <a:solidFill>
                    <a:schemeClr val="bg2">
                      <a:lumMod val="25000"/>
                    </a:schemeClr>
                  </a:solidFill>
                </a:rPr>
                <a:t>Características</a:t>
              </a:r>
              <a:endParaRPr lang="en-US" sz="20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530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l"/>
            <a:r>
              <a:rPr kumimoji="1" lang="es-ES" altLang="ja-JP" sz="4400" spc="0" dirty="0"/>
              <a:t>Objetivos</a:t>
            </a:r>
            <a:endParaRPr kumimoji="1" lang="ja-JP" altLang="en-US" sz="4400" spc="0"/>
          </a:p>
        </p:txBody>
      </p:sp>
      <p:sp>
        <p:nvSpPr>
          <p:cNvPr id="22" name="スライド番号プレースホルダー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z="1400" b="1" smtClean="0"/>
              <a:pPr/>
              <a:t>12</a:t>
            </a:fld>
            <a:endParaRPr lang="en-US" sz="1400" b="1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3B934CD-204E-2147-9A54-334D129B7C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7965057A-3073-934A-AEB8-B75FA31EA94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5E4867FB-5F10-4A4A-B85C-9F0904C4165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68BFA05E-F10E-364C-948F-5B3792F5B79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24" name="Marcador de posición de texto 23">
            <a:extLst>
              <a:ext uri="{FF2B5EF4-FFF2-40B4-BE49-F238E27FC236}">
                <a16:creationId xmlns:a16="http://schemas.microsoft.com/office/drawing/2014/main" id="{DAD1A329-B14F-364F-8D2E-71ACDB7572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6" name="Marcador de posición de texto 25">
            <a:extLst>
              <a:ext uri="{FF2B5EF4-FFF2-40B4-BE49-F238E27FC236}">
                <a16:creationId xmlns:a16="http://schemas.microsoft.com/office/drawing/2014/main" id="{BB2EE794-8BB2-4741-8008-507DF5DE7C2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B4AE76B1-2237-F046-8C67-0CD4DDB92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9264296C-382E-F94A-AB38-C8B1786BB2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2" name="Marcador de posición de texto 31">
            <a:extLst>
              <a:ext uri="{FF2B5EF4-FFF2-40B4-BE49-F238E27FC236}">
                <a16:creationId xmlns:a16="http://schemas.microsoft.com/office/drawing/2014/main" id="{6C87DB2B-585F-3E45-AB44-85C59F40BA2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4" name="Marcador de posición de texto 33">
            <a:extLst>
              <a:ext uri="{FF2B5EF4-FFF2-40B4-BE49-F238E27FC236}">
                <a16:creationId xmlns:a16="http://schemas.microsoft.com/office/drawing/2014/main" id="{C1047F5B-DDE2-BE4D-A2E2-41817B6301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7" name="フッター プレースホルダー 2">
            <a:extLst>
              <a:ext uri="{FF2B5EF4-FFF2-40B4-BE49-F238E27FC236}">
                <a16:creationId xmlns:a16="http://schemas.microsoft.com/office/drawing/2014/main" id="{AA79C4DF-1986-8340-9674-18E9B44AB319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08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13</a:t>
            </a:fld>
            <a:endParaRPr lang="en-US" sz="1400" b="1" dirty="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970E1DF-485E-4207-BED4-E5B05B48623D}"/>
              </a:ext>
            </a:extLst>
          </p:cNvPr>
          <p:cNvGrpSpPr/>
          <p:nvPr/>
        </p:nvGrpSpPr>
        <p:grpSpPr>
          <a:xfrm>
            <a:off x="1242140" y="2511098"/>
            <a:ext cx="9295763" cy="1600801"/>
            <a:chOff x="6789673" y="2021497"/>
            <a:chExt cx="4460002" cy="1600801"/>
          </a:xfrm>
        </p:grpSpPr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6789673" y="205460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149674" y="2514302"/>
              <a:ext cx="4100001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s-MX" dirty="0"/>
                <a:t>Diseñar e implementar un esquema de huella digital resistente a ataques de colusi</a:t>
              </a:r>
              <a:r>
                <a:rPr lang="es-ES" dirty="0" err="1"/>
                <a:t>ó</a:t>
              </a:r>
              <a:r>
                <a:rPr lang="es-MX" dirty="0"/>
                <a:t>n para la protecci</a:t>
              </a:r>
              <a:r>
                <a:rPr lang="es-ES" dirty="0" err="1"/>
                <a:t>ó</a:t>
              </a:r>
              <a:r>
                <a:rPr lang="es-MX" dirty="0"/>
                <a:t>n de propiedad de bases de datos relacionales vulnerables a copia il</a:t>
              </a:r>
              <a:r>
                <a:rPr lang="es-ES" dirty="0"/>
                <a:t>í</a:t>
              </a:r>
              <a:r>
                <a:rPr lang="es-MX" dirty="0"/>
                <a:t>cita y distribuci</a:t>
              </a:r>
              <a:r>
                <a:rPr lang="es-ES" dirty="0" err="1"/>
                <a:t>ó</a:t>
              </a:r>
              <a:r>
                <a:rPr lang="es-MX" dirty="0"/>
                <a:t>n de contenido no autorizado, con mayor robustez y menor distorsi</a:t>
              </a:r>
              <a:r>
                <a:rPr lang="es-ES" dirty="0" err="1"/>
                <a:t>ó</a:t>
              </a:r>
              <a:r>
                <a:rPr lang="es-MX" dirty="0"/>
                <a:t>n que trabajos del estado del arte. 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49674" y="2021497"/>
              <a:ext cx="41000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2000" b="1" dirty="0" err="1">
                  <a:solidFill>
                    <a:schemeClr val="bg2">
                      <a:lumMod val="25000"/>
                    </a:schemeClr>
                  </a:solidFill>
                </a:rPr>
                <a:t>Objetivo</a:t>
              </a:r>
              <a:r>
                <a:rPr lang="en-US" sz="2000" b="1" dirty="0">
                  <a:solidFill>
                    <a:schemeClr val="bg2">
                      <a:lumMod val="25000"/>
                    </a:schemeClr>
                  </a:solidFill>
                </a:rPr>
                <a:t> general</a:t>
              </a:r>
            </a:p>
          </p:txBody>
        </p:sp>
      </p:grp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sp>
        <p:nvSpPr>
          <p:cNvPr id="19" name="フッター プレースホルダー 2">
            <a:extLst>
              <a:ext uri="{FF2B5EF4-FFF2-40B4-BE49-F238E27FC236}">
                <a16:creationId xmlns:a16="http://schemas.microsoft.com/office/drawing/2014/main" id="{719C3390-BA8E-7743-81FD-C6FFC12CC836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755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14</a:t>
            </a:fld>
            <a:endParaRPr lang="en-US" sz="1400" b="1" dirty="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D80B5DC-5261-45ED-9EAD-2D9DF8864579}"/>
              </a:ext>
            </a:extLst>
          </p:cNvPr>
          <p:cNvGrpSpPr/>
          <p:nvPr/>
        </p:nvGrpSpPr>
        <p:grpSpPr>
          <a:xfrm>
            <a:off x="1020909" y="1410201"/>
            <a:ext cx="9383179" cy="3913297"/>
            <a:chOff x="6789673" y="3035848"/>
            <a:chExt cx="4460002" cy="3913297"/>
          </a:xfrm>
        </p:grpSpPr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6789673" y="3068958"/>
              <a:ext cx="180000" cy="18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149674" y="3532825"/>
              <a:ext cx="4100001" cy="34163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 algn="just">
                <a:buFont typeface="Wingdings" pitchFamily="2" charset="2"/>
                <a:buChar char="Ø"/>
              </a:pPr>
              <a:r>
                <a:rPr lang="es-MX" dirty="0"/>
                <a:t>Analizar los esquemas de huella digital m</a:t>
              </a:r>
              <a:r>
                <a:rPr lang="es-ES" dirty="0"/>
                <a:t>á</a:t>
              </a:r>
              <a:r>
                <a:rPr lang="es-MX" dirty="0"/>
                <a:t>s adecuados que hayan aportado mejores resultados en cuanto a capacidad y robustez, los cuales se tomar</a:t>
              </a:r>
              <a:r>
                <a:rPr lang="es-ES" dirty="0"/>
                <a:t>á</a:t>
              </a:r>
              <a:r>
                <a:rPr lang="es-MX" dirty="0"/>
                <a:t>n como referencia para el desarrollo del esquema propuesto.</a:t>
              </a:r>
            </a:p>
            <a:p>
              <a:pPr algn="just"/>
              <a:endParaRPr lang="es-MX" sz="1400" dirty="0"/>
            </a:p>
            <a:p>
              <a:pPr marL="285750" indent="-285750" algn="just">
                <a:buFont typeface="Wingdings" pitchFamily="2" charset="2"/>
                <a:buChar char="Ø"/>
              </a:pPr>
              <a:r>
                <a:rPr lang="es-MX" dirty="0"/>
                <a:t>Diseñar e implementar un algoritmo de inserci</a:t>
              </a:r>
              <a:r>
                <a:rPr lang="es-ES" dirty="0" err="1"/>
                <a:t>ó</a:t>
              </a:r>
              <a:r>
                <a:rPr lang="es-MX" dirty="0"/>
                <a:t>n de huella digital para bases de datos relacionales resistente a ataques de colusi</a:t>
              </a:r>
              <a:r>
                <a:rPr lang="es-ES" dirty="0" err="1"/>
                <a:t>ó</a:t>
              </a:r>
              <a:r>
                <a:rPr lang="es-MX" dirty="0"/>
                <a:t>n, con baja distorsi</a:t>
              </a:r>
              <a:r>
                <a:rPr lang="es-ES" dirty="0" err="1"/>
                <a:t>ó</a:t>
              </a:r>
              <a:r>
                <a:rPr lang="es-MX" dirty="0"/>
                <a:t>n y mayor robustez a ataques de inserci</a:t>
              </a:r>
              <a:r>
                <a:rPr lang="es-ES" dirty="0" err="1"/>
                <a:t>ó</a:t>
              </a:r>
              <a:r>
                <a:rPr lang="es-MX" dirty="0"/>
                <a:t>n, alteraci</a:t>
              </a:r>
              <a:r>
                <a:rPr lang="es-ES" dirty="0" err="1"/>
                <a:t>ó</a:t>
              </a:r>
              <a:r>
                <a:rPr lang="es-MX" dirty="0"/>
                <a:t>n y eliminaci</a:t>
              </a:r>
              <a:r>
                <a:rPr lang="es-ES" dirty="0" err="1"/>
                <a:t>ó</a:t>
              </a:r>
              <a:r>
                <a:rPr lang="es-MX" dirty="0"/>
                <a:t>n de tuplas. </a:t>
              </a:r>
              <a:endParaRPr lang="es-MX" sz="1400" dirty="0"/>
            </a:p>
            <a:p>
              <a:pPr marL="171450" indent="-171450" algn="just">
                <a:buFont typeface="Wingdings" pitchFamily="2" charset="2"/>
                <a:buChar char="Ø"/>
              </a:pPr>
              <a:endParaRPr lang="es-MX" sz="1400" dirty="0"/>
            </a:p>
            <a:p>
              <a:pPr marL="285750" indent="-285750" algn="just">
                <a:buFont typeface="Wingdings" pitchFamily="2" charset="2"/>
                <a:buChar char="Ø"/>
              </a:pPr>
              <a:r>
                <a:rPr lang="es-MX" dirty="0"/>
                <a:t>Diseñar e implementar un algoritmo de detecci</a:t>
              </a:r>
              <a:r>
                <a:rPr lang="es-ES" dirty="0" err="1"/>
                <a:t>ó</a:t>
              </a:r>
              <a:r>
                <a:rPr lang="es-MX" dirty="0"/>
                <a:t>n y extracci</a:t>
              </a:r>
              <a:r>
                <a:rPr lang="es-ES" dirty="0" err="1"/>
                <a:t>ó</a:t>
              </a:r>
              <a:r>
                <a:rPr lang="es-MX" dirty="0"/>
                <a:t>n de huella digital para la identificaci</a:t>
              </a:r>
              <a:r>
                <a:rPr lang="es-ES" dirty="0" err="1"/>
                <a:t>ó</a:t>
              </a:r>
              <a:r>
                <a:rPr lang="es-MX" dirty="0"/>
                <a:t>n del usuario culpable ante la distribuci</a:t>
              </a:r>
              <a:r>
                <a:rPr lang="es-ES" dirty="0" err="1"/>
                <a:t>ó</a:t>
              </a:r>
              <a:r>
                <a:rPr lang="es-MX" dirty="0"/>
                <a:t>n de contenido no autorizado. </a:t>
              </a:r>
              <a:endParaRPr lang="es-MX" sz="1400" dirty="0"/>
            </a:p>
            <a:p>
              <a:pPr marL="171450" indent="-171450" algn="just">
                <a:buFont typeface="Wingdings" pitchFamily="2" charset="2"/>
                <a:buChar char="Ø"/>
              </a:pPr>
              <a:endParaRPr lang="es-MX" sz="1400" dirty="0"/>
            </a:p>
            <a:p>
              <a:pPr marL="285750" indent="-285750" algn="just">
                <a:buFont typeface="Wingdings" pitchFamily="2" charset="2"/>
                <a:buChar char="Ø"/>
              </a:pPr>
              <a:r>
                <a:rPr lang="es-MX" dirty="0"/>
                <a:t>Evaluar los niveles de distorsi</a:t>
              </a:r>
              <a:r>
                <a:rPr lang="es-ES" dirty="0" err="1"/>
                <a:t>ó</a:t>
              </a:r>
              <a:r>
                <a:rPr lang="es-MX" dirty="0"/>
                <a:t>n y robustez generados por la inserci</a:t>
              </a:r>
              <a:r>
                <a:rPr lang="es-ES" dirty="0" err="1"/>
                <a:t>ó</a:t>
              </a:r>
              <a:r>
                <a:rPr lang="es-MX" dirty="0"/>
                <a:t>n de la huella digital para valorar el rendimiento del esquema respecto a trabajos del estado del arte. </a:t>
              </a:r>
              <a:endParaRPr lang="es-MX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149674" y="3035848"/>
              <a:ext cx="410000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2000" b="1" dirty="0">
                  <a:solidFill>
                    <a:schemeClr val="bg2">
                      <a:lumMod val="25000"/>
                    </a:schemeClr>
                  </a:solidFill>
                </a:rPr>
                <a:t>Objetivos </a:t>
              </a:r>
              <a:r>
                <a:rPr lang="en-US" sz="2000" b="1" dirty="0" err="1">
                  <a:solidFill>
                    <a:schemeClr val="bg2">
                      <a:lumMod val="25000"/>
                    </a:schemeClr>
                  </a:solidFill>
                </a:rPr>
                <a:t>espec</a:t>
              </a:r>
              <a:r>
                <a:rPr lang="es-ES" sz="2000" b="1" dirty="0" err="1">
                  <a:solidFill>
                    <a:schemeClr val="bg2">
                      <a:lumMod val="25000"/>
                    </a:schemeClr>
                  </a:solidFill>
                </a:rPr>
                <a:t>íficos</a:t>
              </a:r>
              <a:endParaRPr lang="en-US" sz="20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sp>
        <p:nvSpPr>
          <p:cNvPr id="19" name="フッター プレースホルダー 2">
            <a:extLst>
              <a:ext uri="{FF2B5EF4-FFF2-40B4-BE49-F238E27FC236}">
                <a16:creationId xmlns:a16="http://schemas.microsoft.com/office/drawing/2014/main" id="{04EA7725-166E-2045-9313-C492A70B3577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6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l"/>
            <a:r>
              <a:rPr kumimoji="1" lang="es-ES" altLang="ja-JP" sz="4400" spc="0" dirty="0"/>
              <a:t>Trabajo relacionado</a:t>
            </a:r>
            <a:endParaRPr kumimoji="1" lang="ja-JP" altLang="en-US" sz="4400" spc="0"/>
          </a:p>
        </p:txBody>
      </p:sp>
      <p:sp>
        <p:nvSpPr>
          <p:cNvPr id="22" name="スライド番号プレースホルダー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z="1400" b="1" smtClean="0"/>
              <a:pPr/>
              <a:t>15</a:t>
            </a:fld>
            <a:endParaRPr lang="en-US" sz="1400" b="1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3B934CD-204E-2147-9A54-334D129B7C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7965057A-3073-934A-AEB8-B75FA31EA94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5E4867FB-5F10-4A4A-B85C-9F0904C4165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68BFA05E-F10E-364C-948F-5B3792F5B79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24" name="Marcador de posición de texto 23">
            <a:extLst>
              <a:ext uri="{FF2B5EF4-FFF2-40B4-BE49-F238E27FC236}">
                <a16:creationId xmlns:a16="http://schemas.microsoft.com/office/drawing/2014/main" id="{DAD1A329-B14F-364F-8D2E-71ACDB7572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6" name="Marcador de posición de texto 25">
            <a:extLst>
              <a:ext uri="{FF2B5EF4-FFF2-40B4-BE49-F238E27FC236}">
                <a16:creationId xmlns:a16="http://schemas.microsoft.com/office/drawing/2014/main" id="{BB2EE794-8BB2-4741-8008-507DF5DE7C2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B4AE76B1-2237-F046-8C67-0CD4DDB92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9264296C-382E-F94A-AB38-C8B1786BB2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2" name="Marcador de posición de texto 31">
            <a:extLst>
              <a:ext uri="{FF2B5EF4-FFF2-40B4-BE49-F238E27FC236}">
                <a16:creationId xmlns:a16="http://schemas.microsoft.com/office/drawing/2014/main" id="{6C87DB2B-585F-3E45-AB44-85C59F40BA2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4" name="Marcador de posición de texto 33">
            <a:extLst>
              <a:ext uri="{FF2B5EF4-FFF2-40B4-BE49-F238E27FC236}">
                <a16:creationId xmlns:a16="http://schemas.microsoft.com/office/drawing/2014/main" id="{C1047F5B-DDE2-BE4D-A2E2-41817B6301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7" name="フッター プレースホルダー 2">
            <a:extLst>
              <a:ext uri="{FF2B5EF4-FFF2-40B4-BE49-F238E27FC236}">
                <a16:creationId xmlns:a16="http://schemas.microsoft.com/office/drawing/2014/main" id="{AA79C4DF-1986-8340-9674-18E9B44AB319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122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 relevantes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16</a:t>
            </a:fld>
            <a:endParaRPr lang="en-US" sz="1400" b="1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970E1DF-485E-4207-BED4-E5B05B48623D}"/>
              </a:ext>
            </a:extLst>
          </p:cNvPr>
          <p:cNvGrpSpPr/>
          <p:nvPr/>
        </p:nvGrpSpPr>
        <p:grpSpPr>
          <a:xfrm>
            <a:off x="1351155" y="1658501"/>
            <a:ext cx="4460002" cy="777675"/>
            <a:chOff x="6789673" y="2021497"/>
            <a:chExt cx="4460002" cy="777675"/>
          </a:xfrm>
        </p:grpSpPr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6789673" y="205460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149674" y="2329813"/>
              <a:ext cx="4100001" cy="4693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spcBef>
                  <a:spcPts val="300"/>
                </a:spcBef>
                <a:buFont typeface="Wingdings" pitchFamily="2" charset="2"/>
                <a:buChar char="Ø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Bit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menos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significativo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LSB.</a:t>
              </a:r>
            </a:p>
            <a:p>
              <a:pPr marL="285750" indent="-285750">
                <a:spcBef>
                  <a:spcPts val="300"/>
                </a:spcBef>
                <a:buFont typeface="Wingdings" pitchFamily="2" charset="2"/>
                <a:buChar char="Ø"/>
              </a:pP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Partici</a:t>
              </a:r>
              <a:r>
                <a:rPr lang="es-ES" sz="1400" dirty="0" err="1">
                  <a:solidFill>
                    <a:schemeClr val="bg2">
                      <a:lumMod val="25000"/>
                    </a:schemeClr>
                  </a:solidFill>
                </a:rPr>
                <a:t>ón</a:t>
              </a:r>
              <a:r>
                <a:rPr lang="es-ES" sz="1400" dirty="0">
                  <a:solidFill>
                    <a:schemeClr val="bg2">
                      <a:lumMod val="25000"/>
                    </a:schemeClr>
                  </a:solidFill>
                </a:rPr>
                <a:t> de datos.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49674" y="2021497"/>
              <a:ext cx="410000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</a:rPr>
                <a:t>T</a:t>
              </a:r>
              <a:r>
                <a:rPr lang="es-ES" sz="1600" b="1" dirty="0" err="1">
                  <a:solidFill>
                    <a:schemeClr val="bg2">
                      <a:lumMod val="25000"/>
                    </a:schemeClr>
                  </a:solidFill>
                </a:rPr>
                <a:t>écnicas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graphicFrame>
        <p:nvGraphicFramePr>
          <p:cNvPr id="28" name="Table 13">
            <a:extLst>
              <a:ext uri="{FF2B5EF4-FFF2-40B4-BE49-F238E27FC236}">
                <a16:creationId xmlns:a16="http://schemas.microsoft.com/office/drawing/2014/main" id="{E4357916-1E70-804C-A1D5-900E8FC8C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410059"/>
              </p:ext>
            </p:extLst>
          </p:nvPr>
        </p:nvGraphicFramePr>
        <p:xfrm>
          <a:off x="1313245" y="2851638"/>
          <a:ext cx="9744307" cy="3214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238">
                  <a:extLst>
                    <a:ext uri="{9D8B030D-6E8A-4147-A177-3AD203B41FA5}">
                      <a16:colId xmlns:a16="http://schemas.microsoft.com/office/drawing/2014/main" val="2564411398"/>
                    </a:ext>
                  </a:extLst>
                </a:gridCol>
                <a:gridCol w="1949484">
                  <a:extLst>
                    <a:ext uri="{9D8B030D-6E8A-4147-A177-3AD203B41FA5}">
                      <a16:colId xmlns:a16="http://schemas.microsoft.com/office/drawing/2014/main" val="2851696159"/>
                    </a:ext>
                  </a:extLst>
                </a:gridCol>
                <a:gridCol w="1801505">
                  <a:extLst>
                    <a:ext uri="{9D8B030D-6E8A-4147-A177-3AD203B41FA5}">
                      <a16:colId xmlns:a16="http://schemas.microsoft.com/office/drawing/2014/main" val="1005280288"/>
                    </a:ext>
                  </a:extLst>
                </a:gridCol>
                <a:gridCol w="1815152">
                  <a:extLst>
                    <a:ext uri="{9D8B030D-6E8A-4147-A177-3AD203B41FA5}">
                      <a16:colId xmlns:a16="http://schemas.microsoft.com/office/drawing/2014/main" val="796509677"/>
                    </a:ext>
                  </a:extLst>
                </a:gridCol>
                <a:gridCol w="1690811">
                  <a:extLst>
                    <a:ext uri="{9D8B030D-6E8A-4147-A177-3AD203B41FA5}">
                      <a16:colId xmlns:a16="http://schemas.microsoft.com/office/drawing/2014/main" val="576146675"/>
                    </a:ext>
                  </a:extLst>
                </a:gridCol>
                <a:gridCol w="673117">
                  <a:extLst>
                    <a:ext uri="{9D8B030D-6E8A-4147-A177-3AD203B41FA5}">
                      <a16:colId xmlns:a16="http://schemas.microsoft.com/office/drawing/2014/main" val="2349748608"/>
                    </a:ext>
                  </a:extLst>
                </a:gridCol>
              </a:tblGrid>
              <a:tr h="31333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Descripci</a:t>
                      </a:r>
                      <a:r>
                        <a:rPr lang="es-ES" sz="1400" dirty="0" err="1"/>
                        <a:t>ón</a:t>
                      </a:r>
                      <a:endParaRPr 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Ataques</a:t>
                      </a:r>
                      <a:endParaRPr 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Desventajas</a:t>
                      </a:r>
                      <a:endParaRPr 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Huella</a:t>
                      </a:r>
                      <a:r>
                        <a:rPr lang="en-US" sz="1400" dirty="0"/>
                        <a:t> digital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Año</a:t>
                      </a:r>
                      <a:endParaRPr 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385598"/>
                  </a:ext>
                </a:extLst>
              </a:tr>
              <a:tr h="69517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Li [5]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4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Selecci</a:t>
                      </a:r>
                      <a:r>
                        <a:rPr lang="es-ES" sz="1100" dirty="0" err="1"/>
                        <a:t>ón</a:t>
                      </a:r>
                      <a:r>
                        <a:rPr lang="es-ES" sz="1100" dirty="0"/>
                        <a:t> de </a:t>
                      </a:r>
                      <a:r>
                        <a:rPr lang="es-ES" sz="1100" dirty="0" err="1"/>
                        <a:t>tuplas</a:t>
                      </a:r>
                      <a:r>
                        <a:rPr lang="es-ES" sz="1100" dirty="0"/>
                        <a:t> y alteración de bits menos significativos LSB.</a:t>
                      </a:r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Colusi</a:t>
                      </a:r>
                      <a:r>
                        <a:rPr lang="es-ES" sz="1000" dirty="0" err="1"/>
                        <a:t>ón</a:t>
                      </a:r>
                      <a:endParaRPr lang="en-US" sz="1000" dirty="0"/>
                    </a:p>
                    <a:p>
                      <a:pPr algn="ctr"/>
                      <a:r>
                        <a:rPr lang="es-ES" sz="1000" dirty="0"/>
                        <a:t>Inserción, alteración y eliminación de </a:t>
                      </a:r>
                      <a:r>
                        <a:rPr lang="es-ES" sz="1000" dirty="0" err="1"/>
                        <a:t>tuplas</a:t>
                      </a:r>
                      <a:endParaRPr lang="es-E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Selecci</a:t>
                      </a:r>
                      <a:r>
                        <a:rPr lang="es-ES" sz="1100" dirty="0" err="1"/>
                        <a:t>ón</a:t>
                      </a:r>
                      <a:r>
                        <a:rPr lang="es-ES" sz="1100" dirty="0"/>
                        <a:t> del LSB mayor a 1 incrementa la distorsión considerablemente.</a:t>
                      </a:r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Función Hash</a:t>
                      </a:r>
                    </a:p>
                    <a:p>
                      <a:pPr algn="ctr"/>
                      <a:r>
                        <a:rPr lang="es-ES" sz="1100" dirty="0"/>
                        <a:t>Códigos de Tardos</a:t>
                      </a:r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2005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6819"/>
                  </a:ext>
                </a:extLst>
              </a:tr>
              <a:tr h="69517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Lafaye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 [6]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4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Restricciones</a:t>
                      </a:r>
                      <a:r>
                        <a:rPr lang="en-US" sz="1100" dirty="0"/>
                        <a:t> de </a:t>
                      </a:r>
                      <a:r>
                        <a:rPr lang="en-US" sz="1100" dirty="0" err="1"/>
                        <a:t>usabilidad</a:t>
                      </a:r>
                      <a:r>
                        <a:rPr lang="en-US" sz="1100" dirty="0"/>
                        <a:t>.</a:t>
                      </a:r>
                    </a:p>
                    <a:p>
                      <a:pPr algn="ctr"/>
                      <a:r>
                        <a:rPr lang="en-US" sz="1100" dirty="0" err="1"/>
                        <a:t>Algoritmo</a:t>
                      </a:r>
                      <a:r>
                        <a:rPr lang="en-US" sz="1100" dirty="0"/>
                        <a:t> de </a:t>
                      </a:r>
                      <a:r>
                        <a:rPr lang="en-US" sz="1100" dirty="0" err="1"/>
                        <a:t>emparejamiento</a:t>
                      </a:r>
                      <a:r>
                        <a:rPr lang="en-US" sz="1100" dirty="0"/>
                        <a:t>.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Colusión</a:t>
                      </a:r>
                    </a:p>
                    <a:p>
                      <a:pPr algn="ctr"/>
                      <a:r>
                        <a:rPr lang="es-ES" sz="1000" dirty="0"/>
                        <a:t>Alteración de datos.</a:t>
                      </a:r>
                    </a:p>
                    <a:p>
                      <a:pPr algn="ctr"/>
                      <a:r>
                        <a:rPr lang="es-ES" sz="1000" dirty="0"/>
                        <a:t>Ataque de subconjuntos.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Almacena la distorsi</a:t>
                      </a:r>
                      <a:r>
                        <a:rPr lang="es-ES" sz="11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ó</a:t>
                      </a:r>
                      <a:r>
                        <a:rPr lang="es-MX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 para su utilizaci</a:t>
                      </a:r>
                      <a:r>
                        <a:rPr lang="es-ES" sz="11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ó</a:t>
                      </a:r>
                      <a:r>
                        <a:rPr lang="es-MX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 durante la detecci</a:t>
                      </a:r>
                      <a:r>
                        <a:rPr lang="es-ES" sz="11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ó</a:t>
                      </a:r>
                      <a:r>
                        <a:rPr lang="es-MX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n. </a:t>
                      </a:r>
                      <a:endParaRPr lang="es-MX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</a:t>
                      </a:r>
                      <a:r>
                        <a:rPr lang="es-ES" sz="1100" dirty="0" err="1"/>
                        <a:t>ódigo</a:t>
                      </a:r>
                      <a:r>
                        <a:rPr lang="es-ES" sz="1100" dirty="0"/>
                        <a:t> de Tardos</a:t>
                      </a:r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2008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922023"/>
                  </a:ext>
                </a:extLst>
              </a:tr>
              <a:tr h="7556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Mohanpurkar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 [7]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4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Partici</a:t>
                      </a:r>
                      <a:r>
                        <a:rPr lang="es-ES" sz="1100" dirty="0" err="1"/>
                        <a:t>ón</a:t>
                      </a:r>
                      <a:r>
                        <a:rPr lang="es-ES" sz="1100" dirty="0"/>
                        <a:t> de la relación de la base de datos en grupos y alteración.</a:t>
                      </a:r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Colusi</a:t>
                      </a:r>
                      <a:r>
                        <a:rPr lang="es-ES" sz="1000" dirty="0" err="1"/>
                        <a:t>ón</a:t>
                      </a:r>
                      <a:endParaRPr 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Almacenamiento</a:t>
                      </a:r>
                      <a:r>
                        <a:rPr lang="en-US" sz="1100" dirty="0"/>
                        <a:t> de la </a:t>
                      </a:r>
                      <a:r>
                        <a:rPr lang="en-US" sz="1100" dirty="0" err="1"/>
                        <a:t>tabla</a:t>
                      </a:r>
                      <a:r>
                        <a:rPr lang="en-US" sz="1100" dirty="0"/>
                        <a:t> de </a:t>
                      </a:r>
                      <a:r>
                        <a:rPr lang="en-US" sz="1100" dirty="0" err="1"/>
                        <a:t>alteraciones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realizadas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en</a:t>
                      </a:r>
                      <a:r>
                        <a:rPr lang="en-US" sz="1100" dirty="0"/>
                        <a:t> el </a:t>
                      </a:r>
                      <a:r>
                        <a:rPr lang="en-US" sz="1100" dirty="0" err="1"/>
                        <a:t>proceso</a:t>
                      </a:r>
                      <a:r>
                        <a:rPr lang="en-US" sz="1100" dirty="0"/>
                        <a:t> de </a:t>
                      </a:r>
                      <a:r>
                        <a:rPr lang="en-US" sz="1100" dirty="0" err="1"/>
                        <a:t>inserci</a:t>
                      </a:r>
                      <a:r>
                        <a:rPr lang="es-ES" sz="1100" dirty="0" err="1"/>
                        <a:t>ón</a:t>
                      </a:r>
                      <a:r>
                        <a:rPr lang="es-ES" sz="1100" dirty="0"/>
                        <a:t>.</a:t>
                      </a: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Códigos de Tardos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273471"/>
                  </a:ext>
                </a:extLst>
              </a:tr>
              <a:tr h="7556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Mashal [8]</a:t>
                      </a:r>
                      <a:endParaRPr lang="es-MX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4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Creaci</a:t>
                      </a:r>
                      <a:r>
                        <a:rPr lang="es-ES" sz="1100" dirty="0" err="1"/>
                        <a:t>ón</a:t>
                      </a:r>
                      <a:r>
                        <a:rPr lang="es-ES" sz="1100" dirty="0"/>
                        <a:t> de </a:t>
                      </a:r>
                      <a:r>
                        <a:rPr lang="es-ES" sz="1100" dirty="0" err="1"/>
                        <a:t>tuplas</a:t>
                      </a:r>
                      <a:r>
                        <a:rPr lang="es-ES" sz="1100" dirty="0"/>
                        <a:t> virtuales</a:t>
                      </a:r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Selecci</a:t>
                      </a:r>
                      <a:r>
                        <a:rPr lang="es-ES" sz="1000" dirty="0" err="1"/>
                        <a:t>ón</a:t>
                      </a:r>
                      <a:r>
                        <a:rPr lang="es-ES" sz="1000" dirty="0"/>
                        <a:t> y adición de subconjunto.</a:t>
                      </a:r>
                    </a:p>
                    <a:p>
                      <a:pPr algn="ctr"/>
                      <a:r>
                        <a:rPr lang="es-ES" sz="1000" dirty="0"/>
                        <a:t>Colusión</a:t>
                      </a:r>
                      <a:endParaRPr 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Distorsi</a:t>
                      </a:r>
                      <a:r>
                        <a:rPr lang="es-ES" sz="1100" dirty="0" err="1"/>
                        <a:t>ón</a:t>
                      </a:r>
                      <a:r>
                        <a:rPr lang="es-ES" sz="1100" dirty="0"/>
                        <a:t> por inserción de </a:t>
                      </a:r>
                      <a:r>
                        <a:rPr lang="es-ES" sz="1100" dirty="0" err="1"/>
                        <a:t>tuplas</a:t>
                      </a:r>
                      <a:r>
                        <a:rPr lang="es-ES" sz="1100" dirty="0"/>
                        <a:t> extra.</a:t>
                      </a:r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s-ES" sz="11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ó</a:t>
                      </a:r>
                      <a:r>
                        <a:rPr lang="es-MX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digo binario </a:t>
                      </a:r>
                      <a:endParaRPr lang="es-MX" sz="1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2017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71134"/>
                  </a:ext>
                </a:extLst>
              </a:tr>
            </a:tbl>
          </a:graphicData>
        </a:graphic>
      </p:graphicFrame>
      <p:sp>
        <p:nvSpPr>
          <p:cNvPr id="21" name="フッター プレースホルダー 2">
            <a:extLst>
              <a:ext uri="{FF2B5EF4-FFF2-40B4-BE49-F238E27FC236}">
                <a16:creationId xmlns:a16="http://schemas.microsoft.com/office/drawing/2014/main" id="{A9B3C128-0604-F843-A6B3-3E8F1D720EA0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06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 relevantes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17</a:t>
            </a:fld>
            <a:endParaRPr lang="en-US" sz="1400" b="1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graphicFrame>
        <p:nvGraphicFramePr>
          <p:cNvPr id="28" name="Table 13">
            <a:extLst>
              <a:ext uri="{FF2B5EF4-FFF2-40B4-BE49-F238E27FC236}">
                <a16:creationId xmlns:a16="http://schemas.microsoft.com/office/drawing/2014/main" id="{E4357916-1E70-804C-A1D5-900E8FC8C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607137"/>
              </p:ext>
            </p:extLst>
          </p:nvPr>
        </p:nvGraphicFramePr>
        <p:xfrm>
          <a:off x="1313245" y="2851638"/>
          <a:ext cx="9744307" cy="3214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238">
                  <a:extLst>
                    <a:ext uri="{9D8B030D-6E8A-4147-A177-3AD203B41FA5}">
                      <a16:colId xmlns:a16="http://schemas.microsoft.com/office/drawing/2014/main" val="2564411398"/>
                    </a:ext>
                  </a:extLst>
                </a:gridCol>
                <a:gridCol w="1949484">
                  <a:extLst>
                    <a:ext uri="{9D8B030D-6E8A-4147-A177-3AD203B41FA5}">
                      <a16:colId xmlns:a16="http://schemas.microsoft.com/office/drawing/2014/main" val="2851696159"/>
                    </a:ext>
                  </a:extLst>
                </a:gridCol>
                <a:gridCol w="1801505">
                  <a:extLst>
                    <a:ext uri="{9D8B030D-6E8A-4147-A177-3AD203B41FA5}">
                      <a16:colId xmlns:a16="http://schemas.microsoft.com/office/drawing/2014/main" val="1005280288"/>
                    </a:ext>
                  </a:extLst>
                </a:gridCol>
                <a:gridCol w="1815152">
                  <a:extLst>
                    <a:ext uri="{9D8B030D-6E8A-4147-A177-3AD203B41FA5}">
                      <a16:colId xmlns:a16="http://schemas.microsoft.com/office/drawing/2014/main" val="796509677"/>
                    </a:ext>
                  </a:extLst>
                </a:gridCol>
                <a:gridCol w="1690811">
                  <a:extLst>
                    <a:ext uri="{9D8B030D-6E8A-4147-A177-3AD203B41FA5}">
                      <a16:colId xmlns:a16="http://schemas.microsoft.com/office/drawing/2014/main" val="576146675"/>
                    </a:ext>
                  </a:extLst>
                </a:gridCol>
                <a:gridCol w="673117">
                  <a:extLst>
                    <a:ext uri="{9D8B030D-6E8A-4147-A177-3AD203B41FA5}">
                      <a16:colId xmlns:a16="http://schemas.microsoft.com/office/drawing/2014/main" val="2349748608"/>
                    </a:ext>
                  </a:extLst>
                </a:gridCol>
              </a:tblGrid>
              <a:tr h="31333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Descripci</a:t>
                      </a:r>
                      <a:r>
                        <a:rPr lang="es-ES" sz="1400" dirty="0" err="1"/>
                        <a:t>ón</a:t>
                      </a:r>
                      <a:endParaRPr 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Ataques</a:t>
                      </a:r>
                      <a:endParaRPr 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Desventajas</a:t>
                      </a:r>
                      <a:endParaRPr 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Huella</a:t>
                      </a:r>
                      <a:r>
                        <a:rPr lang="en-US" sz="1400" dirty="0"/>
                        <a:t> digital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Año</a:t>
                      </a:r>
                      <a:endParaRPr 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385598"/>
                  </a:ext>
                </a:extLst>
              </a:tr>
              <a:tr h="6951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Li [4]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7C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Selecci</a:t>
                      </a:r>
                      <a:r>
                        <a:rPr lang="es-ES" sz="1100" dirty="0" err="1"/>
                        <a:t>ón</a:t>
                      </a:r>
                      <a:r>
                        <a:rPr lang="es-ES" sz="1100" dirty="0"/>
                        <a:t> de </a:t>
                      </a:r>
                      <a:r>
                        <a:rPr lang="es-ES" sz="1100" dirty="0" err="1"/>
                        <a:t>tuplas</a:t>
                      </a:r>
                      <a:r>
                        <a:rPr lang="es-ES" sz="1100" dirty="0"/>
                        <a:t> , alteración de bits menos significativos LSB.</a:t>
                      </a:r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Colusi</a:t>
                      </a:r>
                      <a:r>
                        <a:rPr lang="es-ES" sz="1000" dirty="0" err="1"/>
                        <a:t>ón</a:t>
                      </a:r>
                      <a:endParaRPr lang="en-US" sz="1000" dirty="0"/>
                    </a:p>
                    <a:p>
                      <a:pPr algn="ctr"/>
                      <a:r>
                        <a:rPr lang="es-ES" sz="1000" dirty="0"/>
                        <a:t>Inserción, alteración y eliminación de </a:t>
                      </a:r>
                      <a:r>
                        <a:rPr lang="es-ES" sz="1000" dirty="0" err="1"/>
                        <a:t>tuplas</a:t>
                      </a:r>
                      <a:endParaRPr lang="es-E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Selecci</a:t>
                      </a:r>
                      <a:r>
                        <a:rPr lang="es-ES" sz="1100" dirty="0" err="1"/>
                        <a:t>ón</a:t>
                      </a:r>
                      <a:r>
                        <a:rPr lang="es-ES" sz="1100" dirty="0"/>
                        <a:t> del LSB mayor a 1 incrementa la distorsión considerablemente.</a:t>
                      </a:r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dirty="0"/>
                        <a:t>Función Hash</a:t>
                      </a:r>
                    </a:p>
                    <a:p>
                      <a:pPr algn="ctr"/>
                      <a:r>
                        <a:rPr lang="es-ES" sz="1100" dirty="0"/>
                        <a:t>Códigos de Tardos</a:t>
                      </a:r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2005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6819"/>
                  </a:ext>
                </a:extLst>
              </a:tr>
              <a:tr h="69517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Lafaye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[5]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4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Restricciones</a:t>
                      </a:r>
                      <a:r>
                        <a:rPr lang="en-US" sz="1100" dirty="0"/>
                        <a:t> de </a:t>
                      </a:r>
                      <a:r>
                        <a:rPr lang="en-US" sz="1100" dirty="0" err="1"/>
                        <a:t>usabilidad</a:t>
                      </a:r>
                      <a:r>
                        <a:rPr lang="en-US" sz="1100" dirty="0"/>
                        <a:t>.</a:t>
                      </a:r>
                    </a:p>
                    <a:p>
                      <a:pPr algn="ctr"/>
                      <a:r>
                        <a:rPr lang="en-US" sz="1100" dirty="0" err="1"/>
                        <a:t>Algoritmo</a:t>
                      </a:r>
                      <a:r>
                        <a:rPr lang="en-US" sz="1100" dirty="0"/>
                        <a:t> de </a:t>
                      </a:r>
                      <a:r>
                        <a:rPr lang="en-US" sz="1100" dirty="0" err="1"/>
                        <a:t>emparejamiento</a:t>
                      </a:r>
                      <a:r>
                        <a:rPr lang="en-US" sz="1100" dirty="0"/>
                        <a:t>.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Colusión</a:t>
                      </a:r>
                    </a:p>
                    <a:p>
                      <a:pPr algn="ctr"/>
                      <a:r>
                        <a:rPr lang="es-ES" sz="1000" dirty="0"/>
                        <a:t>Alteración de datos.</a:t>
                      </a:r>
                    </a:p>
                    <a:p>
                      <a:pPr algn="ctr"/>
                      <a:r>
                        <a:rPr lang="es-ES" sz="1000" dirty="0"/>
                        <a:t>Ataque de subconjuntos.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Almacena la distorsi</a:t>
                      </a:r>
                      <a:r>
                        <a:rPr lang="es-ES" sz="11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ó</a:t>
                      </a:r>
                      <a:r>
                        <a:rPr lang="es-MX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 para su utilizaci</a:t>
                      </a:r>
                      <a:r>
                        <a:rPr lang="es-ES" sz="11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ó</a:t>
                      </a:r>
                      <a:r>
                        <a:rPr lang="es-MX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 durante la detecci</a:t>
                      </a:r>
                      <a:r>
                        <a:rPr lang="es-ES" sz="11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ó</a:t>
                      </a:r>
                      <a:r>
                        <a:rPr lang="es-MX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n. </a:t>
                      </a:r>
                      <a:endParaRPr lang="es-MX" sz="11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</a:t>
                      </a:r>
                      <a:r>
                        <a:rPr lang="es-ES" sz="1100" dirty="0" err="1"/>
                        <a:t>ódigos</a:t>
                      </a:r>
                      <a:r>
                        <a:rPr lang="es-ES" sz="1100" dirty="0"/>
                        <a:t> de Tardos</a:t>
                      </a:r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2008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922023"/>
                  </a:ext>
                </a:extLst>
              </a:tr>
              <a:tr h="7556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Mohanpurkar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[6]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7C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Partici</a:t>
                      </a:r>
                      <a:r>
                        <a:rPr lang="es-ES" sz="1100" dirty="0" err="1"/>
                        <a:t>ón</a:t>
                      </a:r>
                      <a:r>
                        <a:rPr lang="es-ES" sz="1100" dirty="0"/>
                        <a:t> de la relación de la base de datos en grupos y alteración.</a:t>
                      </a:r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Colusi</a:t>
                      </a:r>
                      <a:r>
                        <a:rPr lang="es-ES" sz="1000" dirty="0" err="1"/>
                        <a:t>ón</a:t>
                      </a:r>
                      <a:endParaRPr 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Almacenamiento</a:t>
                      </a:r>
                      <a:r>
                        <a:rPr lang="en-US" sz="1100" dirty="0"/>
                        <a:t> de la </a:t>
                      </a:r>
                      <a:r>
                        <a:rPr lang="en-US" sz="1100" dirty="0" err="1"/>
                        <a:t>tabla</a:t>
                      </a:r>
                      <a:r>
                        <a:rPr lang="en-US" sz="1100" dirty="0"/>
                        <a:t> de </a:t>
                      </a:r>
                      <a:r>
                        <a:rPr lang="en-US" sz="1100" dirty="0" err="1"/>
                        <a:t>alteraciones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realizadas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en</a:t>
                      </a:r>
                      <a:r>
                        <a:rPr lang="en-US" sz="1100" dirty="0"/>
                        <a:t> el </a:t>
                      </a:r>
                      <a:r>
                        <a:rPr lang="en-US" sz="1100" dirty="0" err="1"/>
                        <a:t>proceso</a:t>
                      </a:r>
                      <a:r>
                        <a:rPr lang="en-US" sz="1100" dirty="0"/>
                        <a:t> de </a:t>
                      </a:r>
                      <a:r>
                        <a:rPr lang="en-US" sz="1100" dirty="0" err="1"/>
                        <a:t>inserci</a:t>
                      </a:r>
                      <a:r>
                        <a:rPr lang="es-ES" sz="1100" dirty="0" err="1"/>
                        <a:t>ón</a:t>
                      </a:r>
                      <a:r>
                        <a:rPr lang="es-ES" sz="1100" dirty="0"/>
                        <a:t>.</a:t>
                      </a: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Códigos de Tardos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273471"/>
                  </a:ext>
                </a:extLst>
              </a:tr>
              <a:tr h="7556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Mashal [7]</a:t>
                      </a:r>
                      <a:endParaRPr lang="es-MX" sz="14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4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Creaci</a:t>
                      </a:r>
                      <a:r>
                        <a:rPr lang="es-ES" sz="1100" dirty="0" err="1"/>
                        <a:t>ón</a:t>
                      </a:r>
                      <a:r>
                        <a:rPr lang="es-ES" sz="1100" dirty="0"/>
                        <a:t> de </a:t>
                      </a:r>
                      <a:r>
                        <a:rPr lang="es-ES" sz="1100" dirty="0" err="1"/>
                        <a:t>tuplas</a:t>
                      </a:r>
                      <a:r>
                        <a:rPr lang="es-ES" sz="1100" dirty="0"/>
                        <a:t> virtuales</a:t>
                      </a:r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Selecci</a:t>
                      </a:r>
                      <a:r>
                        <a:rPr lang="es-ES" sz="1000" dirty="0" err="1"/>
                        <a:t>ón</a:t>
                      </a:r>
                      <a:r>
                        <a:rPr lang="es-ES" sz="1000" dirty="0"/>
                        <a:t> y adición de subconjunto.</a:t>
                      </a:r>
                    </a:p>
                    <a:p>
                      <a:pPr algn="ctr"/>
                      <a:r>
                        <a:rPr lang="es-ES" sz="1000" dirty="0"/>
                        <a:t>Colusión</a:t>
                      </a:r>
                      <a:endParaRPr 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Distorsi</a:t>
                      </a:r>
                      <a:r>
                        <a:rPr lang="es-ES" sz="1100" dirty="0" err="1"/>
                        <a:t>ón</a:t>
                      </a:r>
                      <a:r>
                        <a:rPr lang="es-ES" sz="1100" dirty="0"/>
                        <a:t> por inserción de </a:t>
                      </a:r>
                      <a:r>
                        <a:rPr lang="es-ES" sz="1100" dirty="0" err="1"/>
                        <a:t>tuplas</a:t>
                      </a:r>
                      <a:r>
                        <a:rPr lang="es-ES" sz="1100" dirty="0"/>
                        <a:t> extra.</a:t>
                      </a:r>
                      <a:endParaRPr 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s-ES" sz="11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ó</a:t>
                      </a:r>
                      <a:r>
                        <a:rPr lang="es-MX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digo binario </a:t>
                      </a:r>
                      <a:endParaRPr lang="es-MX" sz="1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2017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71134"/>
                  </a:ext>
                </a:extLst>
              </a:tr>
            </a:tbl>
          </a:graphicData>
        </a:graphic>
      </p:graphicFrame>
      <p:sp>
        <p:nvSpPr>
          <p:cNvPr id="21" name="フッター プレースホルダー 2">
            <a:extLst>
              <a:ext uri="{FF2B5EF4-FFF2-40B4-BE49-F238E27FC236}">
                <a16:creationId xmlns:a16="http://schemas.microsoft.com/office/drawing/2014/main" id="{A9B3C128-0604-F843-A6B3-3E8F1D720EA0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CEA359AD-F024-7443-A408-EA376F3DECAA}"/>
              </a:ext>
            </a:extLst>
          </p:cNvPr>
          <p:cNvSpPr/>
          <p:nvPr/>
        </p:nvSpPr>
        <p:spPr>
          <a:xfrm>
            <a:off x="3138984" y="3166280"/>
            <a:ext cx="7863976" cy="627797"/>
          </a:xfrm>
          <a:prstGeom prst="roundRect">
            <a:avLst/>
          </a:prstGeom>
          <a:noFill/>
          <a:ln w="38100">
            <a:solidFill>
              <a:srgbClr val="D81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CD8FE8A3-E2D9-DB4D-A807-6837EF042D60}"/>
              </a:ext>
            </a:extLst>
          </p:cNvPr>
          <p:cNvSpPr/>
          <p:nvPr/>
        </p:nvSpPr>
        <p:spPr>
          <a:xfrm>
            <a:off x="3141256" y="4642516"/>
            <a:ext cx="7863976" cy="627797"/>
          </a:xfrm>
          <a:prstGeom prst="roundRect">
            <a:avLst/>
          </a:prstGeom>
          <a:noFill/>
          <a:ln w="38100">
            <a:solidFill>
              <a:srgbClr val="D81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52360552-7690-A446-8930-56EBB4AA927B}"/>
              </a:ext>
            </a:extLst>
          </p:cNvPr>
          <p:cNvGrpSpPr/>
          <p:nvPr/>
        </p:nvGrpSpPr>
        <p:grpSpPr>
          <a:xfrm>
            <a:off x="1351155" y="1658501"/>
            <a:ext cx="4460002" cy="777675"/>
            <a:chOff x="6789673" y="2021497"/>
            <a:chExt cx="4460002" cy="777675"/>
          </a:xfrm>
        </p:grpSpPr>
        <p:sp>
          <p:nvSpPr>
            <p:cNvPr id="22" name="Rectangle 33">
              <a:extLst>
                <a:ext uri="{FF2B5EF4-FFF2-40B4-BE49-F238E27FC236}">
                  <a16:creationId xmlns:a16="http://schemas.microsoft.com/office/drawing/2014/main" id="{F8E15F04-9C7D-FE48-B873-D55B9E8F04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9673" y="205460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TextBox 35">
              <a:extLst>
                <a:ext uri="{FF2B5EF4-FFF2-40B4-BE49-F238E27FC236}">
                  <a16:creationId xmlns:a16="http://schemas.microsoft.com/office/drawing/2014/main" id="{6CDA5216-75FC-384D-BD9F-E3A3937BCBF0}"/>
                </a:ext>
              </a:extLst>
            </p:cNvPr>
            <p:cNvSpPr txBox="1"/>
            <p:nvPr/>
          </p:nvSpPr>
          <p:spPr>
            <a:xfrm>
              <a:off x="7149674" y="2329813"/>
              <a:ext cx="4100001" cy="4693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spcBef>
                  <a:spcPts val="300"/>
                </a:spcBef>
                <a:buFont typeface="Wingdings" pitchFamily="2" charset="2"/>
                <a:buChar char="Ø"/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Bit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menos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significativo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LSB.</a:t>
              </a:r>
            </a:p>
            <a:p>
              <a:pPr marL="285750" indent="-285750">
                <a:spcBef>
                  <a:spcPts val="300"/>
                </a:spcBef>
                <a:buFont typeface="Wingdings" pitchFamily="2" charset="2"/>
                <a:buChar char="Ø"/>
              </a:pP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Partici</a:t>
              </a:r>
              <a:r>
                <a:rPr lang="es-ES" sz="1400" dirty="0" err="1">
                  <a:solidFill>
                    <a:schemeClr val="bg2">
                      <a:lumMod val="25000"/>
                    </a:schemeClr>
                  </a:solidFill>
                </a:rPr>
                <a:t>ón</a:t>
              </a:r>
              <a:r>
                <a:rPr lang="es-ES" sz="1400" dirty="0">
                  <a:solidFill>
                    <a:schemeClr val="bg2">
                      <a:lumMod val="25000"/>
                    </a:schemeClr>
                  </a:solidFill>
                </a:rPr>
                <a:t> de datos.</a:t>
              </a:r>
            </a:p>
          </p:txBody>
        </p:sp>
        <p:sp>
          <p:nvSpPr>
            <p:cNvPr id="24" name="TextBox 36">
              <a:extLst>
                <a:ext uri="{FF2B5EF4-FFF2-40B4-BE49-F238E27FC236}">
                  <a16:creationId xmlns:a16="http://schemas.microsoft.com/office/drawing/2014/main" id="{DF0342F2-8092-324C-834D-629DB5D73367}"/>
                </a:ext>
              </a:extLst>
            </p:cNvPr>
            <p:cNvSpPr txBox="1"/>
            <p:nvPr/>
          </p:nvSpPr>
          <p:spPr>
            <a:xfrm>
              <a:off x="7149674" y="2021497"/>
              <a:ext cx="410000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</a:rPr>
                <a:t>T</a:t>
              </a:r>
              <a:r>
                <a:rPr lang="es-ES" sz="1600" b="1" dirty="0" err="1">
                  <a:solidFill>
                    <a:schemeClr val="bg2">
                      <a:lumMod val="25000"/>
                    </a:schemeClr>
                  </a:solidFill>
                </a:rPr>
                <a:t>écnicas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97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l"/>
            <a:r>
              <a:rPr kumimoji="1" lang="es-ES" altLang="ja-JP" sz="4400" spc="0" dirty="0"/>
              <a:t>Marco teórico</a:t>
            </a:r>
            <a:endParaRPr kumimoji="1" lang="ja-JP" altLang="en-US" sz="4400" spc="0"/>
          </a:p>
        </p:txBody>
      </p:sp>
      <p:sp>
        <p:nvSpPr>
          <p:cNvPr id="22" name="スライド番号プレースホルダー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z="1400" b="1" smtClean="0"/>
              <a:pPr/>
              <a:t>18</a:t>
            </a:fld>
            <a:endParaRPr lang="en-US" sz="1400" b="1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3B934CD-204E-2147-9A54-334D129B7C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7965057A-3073-934A-AEB8-B75FA31EA94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5E4867FB-5F10-4A4A-B85C-9F0904C4165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68BFA05E-F10E-364C-948F-5B3792F5B79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24" name="Marcador de posición de texto 23">
            <a:extLst>
              <a:ext uri="{FF2B5EF4-FFF2-40B4-BE49-F238E27FC236}">
                <a16:creationId xmlns:a16="http://schemas.microsoft.com/office/drawing/2014/main" id="{DAD1A329-B14F-364F-8D2E-71ACDB7572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6" name="Marcador de posición de texto 25">
            <a:extLst>
              <a:ext uri="{FF2B5EF4-FFF2-40B4-BE49-F238E27FC236}">
                <a16:creationId xmlns:a16="http://schemas.microsoft.com/office/drawing/2014/main" id="{BB2EE794-8BB2-4741-8008-507DF5DE7C2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B4AE76B1-2237-F046-8C67-0CD4DDB92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9264296C-382E-F94A-AB38-C8B1786BB2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2" name="Marcador de posición de texto 31">
            <a:extLst>
              <a:ext uri="{FF2B5EF4-FFF2-40B4-BE49-F238E27FC236}">
                <a16:creationId xmlns:a16="http://schemas.microsoft.com/office/drawing/2014/main" id="{6C87DB2B-585F-3E45-AB44-85C59F40BA2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4" name="Marcador de posición de texto 33">
            <a:extLst>
              <a:ext uri="{FF2B5EF4-FFF2-40B4-BE49-F238E27FC236}">
                <a16:creationId xmlns:a16="http://schemas.microsoft.com/office/drawing/2014/main" id="{C1047F5B-DDE2-BE4D-A2E2-41817B6301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7" name="フッター プレースホルダー 2">
            <a:extLst>
              <a:ext uri="{FF2B5EF4-FFF2-40B4-BE49-F238E27FC236}">
                <a16:creationId xmlns:a16="http://schemas.microsoft.com/office/drawing/2014/main" id="{C11A87C0-70BB-9D47-A156-5F51CDCB0603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23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Bases de Datos Relacionales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19</a:t>
            </a:fld>
            <a:endParaRPr lang="en-US" sz="1400" b="1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88821" y="1785551"/>
            <a:ext cx="395774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s-MX" sz="1600" dirty="0"/>
              <a:t>Es un medio digital para el almacenamiento de datos representada a trav</a:t>
            </a:r>
            <a:r>
              <a:rPr lang="es-ES" sz="1600" dirty="0"/>
              <a:t>é</a:t>
            </a:r>
            <a:r>
              <a:rPr lang="es-MX" sz="1600" dirty="0"/>
              <a:t>s de tablas llamadas relaciones.</a:t>
            </a:r>
          </a:p>
        </p:txBody>
      </p: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152D3BCD-FE8C-3D44-BF40-D297DD61D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690413"/>
              </p:ext>
            </p:extLst>
          </p:nvPr>
        </p:nvGraphicFramePr>
        <p:xfrm>
          <a:off x="2380394" y="3460610"/>
          <a:ext cx="7436986" cy="275258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91103">
                  <a:extLst>
                    <a:ext uri="{9D8B030D-6E8A-4147-A177-3AD203B41FA5}">
                      <a16:colId xmlns:a16="http://schemas.microsoft.com/office/drawing/2014/main" val="3615777851"/>
                    </a:ext>
                  </a:extLst>
                </a:gridCol>
                <a:gridCol w="1067738">
                  <a:extLst>
                    <a:ext uri="{9D8B030D-6E8A-4147-A177-3AD203B41FA5}">
                      <a16:colId xmlns:a16="http://schemas.microsoft.com/office/drawing/2014/main" val="3502127847"/>
                    </a:ext>
                  </a:extLst>
                </a:gridCol>
                <a:gridCol w="1148016">
                  <a:extLst>
                    <a:ext uri="{9D8B030D-6E8A-4147-A177-3AD203B41FA5}">
                      <a16:colId xmlns:a16="http://schemas.microsoft.com/office/drawing/2014/main" val="4147506659"/>
                    </a:ext>
                  </a:extLst>
                </a:gridCol>
                <a:gridCol w="1525341">
                  <a:extLst>
                    <a:ext uri="{9D8B030D-6E8A-4147-A177-3AD203B41FA5}">
                      <a16:colId xmlns:a16="http://schemas.microsoft.com/office/drawing/2014/main" val="971757275"/>
                    </a:ext>
                  </a:extLst>
                </a:gridCol>
                <a:gridCol w="1139988">
                  <a:extLst>
                    <a:ext uri="{9D8B030D-6E8A-4147-A177-3AD203B41FA5}">
                      <a16:colId xmlns:a16="http://schemas.microsoft.com/office/drawing/2014/main" val="4017104059"/>
                    </a:ext>
                  </a:extLst>
                </a:gridCol>
                <a:gridCol w="690427">
                  <a:extLst>
                    <a:ext uri="{9D8B030D-6E8A-4147-A177-3AD203B41FA5}">
                      <a16:colId xmlns:a16="http://schemas.microsoft.com/office/drawing/2014/main" val="1734630089"/>
                    </a:ext>
                  </a:extLst>
                </a:gridCol>
                <a:gridCol w="674373">
                  <a:extLst>
                    <a:ext uri="{9D8B030D-6E8A-4147-A177-3AD203B41FA5}">
                      <a16:colId xmlns:a16="http://schemas.microsoft.com/office/drawing/2014/main" val="3586800641"/>
                    </a:ext>
                  </a:extLst>
                </a:gridCol>
              </a:tblGrid>
              <a:tr h="489307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Nombre</a:t>
                      </a:r>
                      <a:endParaRPr lang="es-MX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SSN</a:t>
                      </a:r>
                      <a:endParaRPr lang="es-MX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Tel</a:t>
                      </a:r>
                      <a:r>
                        <a:rPr lang="es-ES" sz="1400" dirty="0"/>
                        <a:t>é</a:t>
                      </a:r>
                      <a:r>
                        <a:rPr lang="es-MX" sz="1400" dirty="0"/>
                        <a:t>fono</a:t>
                      </a:r>
                      <a:endParaRPr lang="es-MX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Direcci</a:t>
                      </a:r>
                      <a:r>
                        <a:rPr lang="es-ES" sz="1400" dirty="0" err="1"/>
                        <a:t>ón</a:t>
                      </a:r>
                      <a:endParaRPr lang="es-MX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Tel</a:t>
                      </a:r>
                      <a:r>
                        <a:rPr lang="es-ES" sz="1400" dirty="0"/>
                        <a:t>é</a:t>
                      </a:r>
                      <a:r>
                        <a:rPr lang="es-MX" sz="1400" dirty="0"/>
                        <a:t>fono Oficina</a:t>
                      </a:r>
                      <a:endParaRPr lang="es-MX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Edad</a:t>
                      </a:r>
                      <a:endParaRPr lang="es-MX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Prom</a:t>
                      </a:r>
                      <a:endParaRPr lang="es-MX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520947"/>
                  </a:ext>
                </a:extLst>
              </a:tr>
              <a:tr h="458129">
                <a:tc>
                  <a:txBody>
                    <a:bodyPr/>
                    <a:lstStyle/>
                    <a:p>
                      <a:pPr marL="0" marR="0" lvl="0" indent="0" algn="l" defTabSz="3047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Benjamin Bayer 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047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305-61-2435 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047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(817)373-1616 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047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2918 Bluebonnet Lane 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100" dirty="0"/>
                        <a:t>NULL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19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3.21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242111"/>
                  </a:ext>
                </a:extLst>
              </a:tr>
              <a:tr h="438141">
                <a:tc>
                  <a:txBody>
                    <a:bodyPr/>
                    <a:lstStyle/>
                    <a:p>
                      <a:pPr marL="0" marR="0" lvl="0" indent="0" algn="l" defTabSz="3047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Chung-cha Kim 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100" dirty="0"/>
                        <a:t>381-62-1245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047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(817)375-4409 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047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125 Kirby Road 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100" dirty="0"/>
                        <a:t>NULL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18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2.89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912233"/>
                  </a:ext>
                </a:extLst>
              </a:tr>
              <a:tr h="438141">
                <a:tc>
                  <a:txBody>
                    <a:bodyPr/>
                    <a:lstStyle/>
                    <a:p>
                      <a:pPr marL="0" marR="0" lvl="0" indent="0" algn="l" defTabSz="3047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Dick Davidson 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100" dirty="0"/>
                        <a:t>422-11-2320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100" dirty="0"/>
                        <a:t>NULL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047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3452 Elgin Road 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047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(817)749-1253 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25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3.53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18648"/>
                  </a:ext>
                </a:extLst>
              </a:tr>
              <a:tr h="438141">
                <a:tc>
                  <a:txBody>
                    <a:bodyPr/>
                    <a:lstStyle/>
                    <a:p>
                      <a:pPr marL="0" marR="0" lvl="0" indent="0" algn="l" defTabSz="3047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Rohan Panchal 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100" dirty="0"/>
                        <a:t>489-22-1100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047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(817)376-9821 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047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265 Lark Lane 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047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(817)749-6492 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28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3.93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740587"/>
                  </a:ext>
                </a:extLst>
              </a:tr>
              <a:tr h="438141">
                <a:tc>
                  <a:txBody>
                    <a:bodyPr/>
                    <a:lstStyle/>
                    <a:p>
                      <a:pPr marL="0" marR="0" lvl="0" indent="0" algn="l" defTabSz="3047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Barbara Benson 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100" dirty="0"/>
                        <a:t>533-69-1238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047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(817)839-8461 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047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7384 Fontana Lane 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1100" dirty="0"/>
                        <a:t>NULL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19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3.25</a:t>
                      </a:r>
                      <a:endParaRPr lang="es-MX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5169" marR="115169" marT="57585" marB="5758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68000"/>
                  </a:ext>
                </a:extLst>
              </a:tr>
            </a:tbl>
          </a:graphicData>
        </a:graphic>
      </p:graphicFrame>
      <p:sp>
        <p:nvSpPr>
          <p:cNvPr id="22" name="Rectángulo 21">
            <a:extLst>
              <a:ext uri="{FF2B5EF4-FFF2-40B4-BE49-F238E27FC236}">
                <a16:creationId xmlns:a16="http://schemas.microsoft.com/office/drawing/2014/main" id="{41064ECB-0036-DF44-840D-259883E46A0A}"/>
              </a:ext>
            </a:extLst>
          </p:cNvPr>
          <p:cNvSpPr/>
          <p:nvPr/>
        </p:nvSpPr>
        <p:spPr>
          <a:xfrm>
            <a:off x="5448391" y="2593560"/>
            <a:ext cx="1144527" cy="194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F2047F9C-DB40-8249-8EA6-3660D89EFE1D}"/>
              </a:ext>
            </a:extLst>
          </p:cNvPr>
          <p:cNvCxnSpPr>
            <a:cxnSpLocks/>
          </p:cNvCxnSpPr>
          <p:nvPr/>
        </p:nvCxnSpPr>
        <p:spPr>
          <a:xfrm flipH="1">
            <a:off x="3070746" y="2846553"/>
            <a:ext cx="2892301" cy="603692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931177FB-76BE-A448-87CE-C18BEF3A6F2C}"/>
              </a:ext>
            </a:extLst>
          </p:cNvPr>
          <p:cNvCxnSpPr>
            <a:cxnSpLocks/>
          </p:cNvCxnSpPr>
          <p:nvPr/>
        </p:nvCxnSpPr>
        <p:spPr>
          <a:xfrm flipH="1">
            <a:off x="5314166" y="2846553"/>
            <a:ext cx="648882" cy="603692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FF240E50-344E-694D-B83B-0B33586368E6}"/>
              </a:ext>
            </a:extLst>
          </p:cNvPr>
          <p:cNvCxnSpPr>
            <a:cxnSpLocks/>
          </p:cNvCxnSpPr>
          <p:nvPr/>
        </p:nvCxnSpPr>
        <p:spPr>
          <a:xfrm>
            <a:off x="5963047" y="2846553"/>
            <a:ext cx="556505" cy="603692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666B77E4-4A8B-7B4A-99A3-17C0D2734976}"/>
              </a:ext>
            </a:extLst>
          </p:cNvPr>
          <p:cNvCxnSpPr>
            <a:cxnSpLocks/>
          </p:cNvCxnSpPr>
          <p:nvPr/>
        </p:nvCxnSpPr>
        <p:spPr>
          <a:xfrm>
            <a:off x="5963047" y="2846553"/>
            <a:ext cx="1725094" cy="603692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724A3158-4B2B-E142-8EA9-EB807AA15BE0}"/>
              </a:ext>
            </a:extLst>
          </p:cNvPr>
          <p:cNvCxnSpPr>
            <a:cxnSpLocks/>
          </p:cNvCxnSpPr>
          <p:nvPr/>
        </p:nvCxnSpPr>
        <p:spPr>
          <a:xfrm>
            <a:off x="5963047" y="2846553"/>
            <a:ext cx="2757872" cy="603692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AB83DB28-A641-E742-A71E-55EDD45AF6EF}"/>
              </a:ext>
            </a:extLst>
          </p:cNvPr>
          <p:cNvCxnSpPr>
            <a:cxnSpLocks/>
          </p:cNvCxnSpPr>
          <p:nvPr/>
        </p:nvCxnSpPr>
        <p:spPr>
          <a:xfrm>
            <a:off x="5963047" y="2846553"/>
            <a:ext cx="3450189" cy="555077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0E09867-5546-AA4D-9115-AE5A8053AE5F}"/>
              </a:ext>
            </a:extLst>
          </p:cNvPr>
          <p:cNvSpPr/>
          <p:nvPr/>
        </p:nvSpPr>
        <p:spPr>
          <a:xfrm>
            <a:off x="8064690" y="2179017"/>
            <a:ext cx="2413560" cy="375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Relaci</a:t>
            </a:r>
            <a:r>
              <a:rPr lang="es-ES" u="sng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ón</a:t>
            </a:r>
            <a:r>
              <a:rPr lang="es-ES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u="sng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Estudiantes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2CCE3901-81B4-9340-B9B8-62C16F5EECA9}"/>
              </a:ext>
            </a:extLst>
          </p:cNvPr>
          <p:cNvSpPr/>
          <p:nvPr/>
        </p:nvSpPr>
        <p:spPr>
          <a:xfrm>
            <a:off x="970606" y="4479542"/>
            <a:ext cx="926484" cy="165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Tuplas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99BFE55F-DA54-714A-A3BC-9791D6E56322}"/>
              </a:ext>
            </a:extLst>
          </p:cNvPr>
          <p:cNvCxnSpPr>
            <a:cxnSpLocks/>
          </p:cNvCxnSpPr>
          <p:nvPr/>
        </p:nvCxnSpPr>
        <p:spPr>
          <a:xfrm flipV="1">
            <a:off x="1614935" y="4217158"/>
            <a:ext cx="765459" cy="596924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4FB74DD2-E77B-2F40-9998-296CF19A32BC}"/>
              </a:ext>
            </a:extLst>
          </p:cNvPr>
          <p:cNvCxnSpPr>
            <a:cxnSpLocks/>
          </p:cNvCxnSpPr>
          <p:nvPr/>
        </p:nvCxnSpPr>
        <p:spPr>
          <a:xfrm flipV="1">
            <a:off x="1614935" y="4631090"/>
            <a:ext cx="765459" cy="182991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FF721379-A8D5-9348-A6C7-D33827BAFE66}"/>
              </a:ext>
            </a:extLst>
          </p:cNvPr>
          <p:cNvCxnSpPr>
            <a:cxnSpLocks/>
          </p:cNvCxnSpPr>
          <p:nvPr/>
        </p:nvCxnSpPr>
        <p:spPr>
          <a:xfrm>
            <a:off x="1614935" y="4814080"/>
            <a:ext cx="765459" cy="256100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3F66A517-A394-2E4E-B0C5-383947E8BA11}"/>
              </a:ext>
            </a:extLst>
          </p:cNvPr>
          <p:cNvCxnSpPr>
            <a:cxnSpLocks/>
          </p:cNvCxnSpPr>
          <p:nvPr/>
        </p:nvCxnSpPr>
        <p:spPr>
          <a:xfrm>
            <a:off x="1614935" y="4814080"/>
            <a:ext cx="765459" cy="756550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6E74C075-CBA6-7542-83BE-57B67C6F817C}"/>
              </a:ext>
            </a:extLst>
          </p:cNvPr>
          <p:cNvCxnSpPr>
            <a:cxnSpLocks/>
          </p:cNvCxnSpPr>
          <p:nvPr/>
        </p:nvCxnSpPr>
        <p:spPr>
          <a:xfrm>
            <a:off x="1614935" y="4814080"/>
            <a:ext cx="765459" cy="1122696"/>
          </a:xfrm>
          <a:prstGeom prst="straightConnector1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フッター プレースホルダー 2">
            <a:extLst>
              <a:ext uri="{FF2B5EF4-FFF2-40B4-BE49-F238E27FC236}">
                <a16:creationId xmlns:a16="http://schemas.microsoft.com/office/drawing/2014/main" id="{ABE97E08-EFE6-0F44-A35E-F15F4245F638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C14DBA6D-D308-D64D-B80B-A7F0955725FD}"/>
              </a:ext>
            </a:extLst>
          </p:cNvPr>
          <p:cNvSpPr/>
          <p:nvPr/>
        </p:nvSpPr>
        <p:spPr>
          <a:xfrm>
            <a:off x="10169272" y="4217158"/>
            <a:ext cx="1472268" cy="34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Dominio del atributo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0BDC00BB-1F21-4C47-90E1-C351646417B9}"/>
              </a:ext>
            </a:extLst>
          </p:cNvPr>
          <p:cNvSpPr/>
          <p:nvPr/>
        </p:nvSpPr>
        <p:spPr>
          <a:xfrm>
            <a:off x="8536675" y="3994212"/>
            <a:ext cx="532263" cy="2134520"/>
          </a:xfrm>
          <a:prstGeom prst="roundRect">
            <a:avLst/>
          </a:prstGeom>
          <a:solidFill>
            <a:srgbClr val="92D050">
              <a:alpha val="5333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CDCEE3AE-BBCE-B440-A674-AAB6BCB2DA3D}"/>
              </a:ext>
            </a:extLst>
          </p:cNvPr>
          <p:cNvCxnSpPr>
            <a:cxnSpLocks/>
          </p:cNvCxnSpPr>
          <p:nvPr/>
        </p:nvCxnSpPr>
        <p:spPr>
          <a:xfrm flipH="1" flipV="1">
            <a:off x="9068938" y="4331106"/>
            <a:ext cx="114033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ángulo 49">
            <a:extLst>
              <a:ext uri="{FF2B5EF4-FFF2-40B4-BE49-F238E27FC236}">
                <a16:creationId xmlns:a16="http://schemas.microsoft.com/office/drawing/2014/main" id="{07934A29-67DA-2341-A6B2-28A506590010}"/>
              </a:ext>
            </a:extLst>
          </p:cNvPr>
          <p:cNvSpPr/>
          <p:nvPr/>
        </p:nvSpPr>
        <p:spPr>
          <a:xfrm>
            <a:off x="1050933" y="2896073"/>
            <a:ext cx="1472268" cy="343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Llave primaria</a:t>
            </a:r>
          </a:p>
        </p:txBody>
      </p:sp>
      <p:cxnSp>
        <p:nvCxnSpPr>
          <p:cNvPr id="52" name="Conector angular 51">
            <a:extLst>
              <a:ext uri="{FF2B5EF4-FFF2-40B4-BE49-F238E27FC236}">
                <a16:creationId xmlns:a16="http://schemas.microsoft.com/office/drawing/2014/main" id="{CFF849F5-AD8E-8641-AADF-FFC25DB4C9B7}"/>
              </a:ext>
            </a:extLst>
          </p:cNvPr>
          <p:cNvCxnSpPr>
            <a:stCxn id="50" idx="3"/>
          </p:cNvCxnSpPr>
          <p:nvPr/>
        </p:nvCxnSpPr>
        <p:spPr>
          <a:xfrm>
            <a:off x="2523201" y="3067784"/>
            <a:ext cx="1596483" cy="382461"/>
          </a:xfrm>
          <a:prstGeom prst="bentConnector3">
            <a:avLst>
              <a:gd name="adj1" fmla="val 99582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74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41F70-1074-AF43-8189-7BC7C3BD9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dirty="0"/>
              <a:t>Contenido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AC6B64F6-4D3C-5A4C-80B9-DF773DC37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400" b="1" dirty="0"/>
              <a:t>2</a:t>
            </a:r>
          </a:p>
        </p:txBody>
      </p:sp>
      <p:sp>
        <p:nvSpPr>
          <p:cNvPr id="5" name="テキスト プレースホルダー 6">
            <a:extLst>
              <a:ext uri="{FF2B5EF4-FFF2-40B4-BE49-F238E27FC236}">
                <a16:creationId xmlns:a16="http://schemas.microsoft.com/office/drawing/2014/main" id="{0672BE67-81C8-1D4E-92E3-696D6ABB51B6}"/>
              </a:ext>
            </a:extLst>
          </p:cNvPr>
          <p:cNvSpPr txBox="1">
            <a:spLocks/>
          </p:cNvSpPr>
          <p:nvPr/>
        </p:nvSpPr>
        <p:spPr>
          <a:xfrm>
            <a:off x="2298041" y="1894345"/>
            <a:ext cx="3750742" cy="4800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s-ES" altLang="ja-JP" sz="2000" b="1" dirty="0">
                <a:solidFill>
                  <a:srgbClr val="3494BA"/>
                </a:solidFill>
                <a:latin typeface="Calibri Light" panose="020F0302020204030204"/>
              </a:rPr>
              <a:t>Introducción</a:t>
            </a:r>
            <a:endParaRPr kumimoji="1" lang="ja-JP" altLang="en-US" sz="2000" b="1">
              <a:solidFill>
                <a:srgbClr val="3494BA"/>
              </a:solidFill>
              <a:latin typeface="Calibri Light" panose="020F0302020204030204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DC3EFAE-6F44-A045-A0BC-A94B86AE66A6}"/>
              </a:ext>
            </a:extLst>
          </p:cNvPr>
          <p:cNvSpPr/>
          <p:nvPr/>
        </p:nvSpPr>
        <p:spPr>
          <a:xfrm>
            <a:off x="1881694" y="1951043"/>
            <a:ext cx="302111" cy="3021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テキスト プレースホルダー 6">
            <a:extLst>
              <a:ext uri="{FF2B5EF4-FFF2-40B4-BE49-F238E27FC236}">
                <a16:creationId xmlns:a16="http://schemas.microsoft.com/office/drawing/2014/main" id="{3B80F1DD-2A95-7345-A702-F612D5E0898F}"/>
              </a:ext>
            </a:extLst>
          </p:cNvPr>
          <p:cNvSpPr txBox="1">
            <a:spLocks/>
          </p:cNvSpPr>
          <p:nvPr/>
        </p:nvSpPr>
        <p:spPr>
          <a:xfrm>
            <a:off x="2298041" y="2977439"/>
            <a:ext cx="3750742" cy="3588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s-ES" altLang="ja-JP" sz="2000" b="1" dirty="0">
                <a:solidFill>
                  <a:srgbClr val="3494BA"/>
                </a:solidFill>
                <a:latin typeface="Calibri Light" panose="020F0302020204030204"/>
              </a:rPr>
              <a:t>Objetivos</a:t>
            </a:r>
            <a:endParaRPr kumimoji="1" lang="ja-JP" altLang="en-US" sz="2000" b="1">
              <a:solidFill>
                <a:srgbClr val="3494BA"/>
              </a:solidFill>
              <a:latin typeface="Calibri Light" panose="020F0302020204030204"/>
            </a:endParaRPr>
          </a:p>
          <a:p>
            <a:pPr marL="0" indent="0">
              <a:buNone/>
            </a:pPr>
            <a:endParaRPr kumimoji="1" lang="ja-JP" altLang="en-US" sz="200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64A6BB8-44D1-8045-9769-68528E0B20F5}"/>
              </a:ext>
            </a:extLst>
          </p:cNvPr>
          <p:cNvSpPr/>
          <p:nvPr/>
        </p:nvSpPr>
        <p:spPr>
          <a:xfrm>
            <a:off x="1881694" y="3034137"/>
            <a:ext cx="302111" cy="3021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テキスト プレースホルダー 6">
            <a:extLst>
              <a:ext uri="{FF2B5EF4-FFF2-40B4-BE49-F238E27FC236}">
                <a16:creationId xmlns:a16="http://schemas.microsoft.com/office/drawing/2014/main" id="{7968D965-14CE-A745-8544-07AE7F1F7989}"/>
              </a:ext>
            </a:extLst>
          </p:cNvPr>
          <p:cNvSpPr txBox="1">
            <a:spLocks/>
          </p:cNvSpPr>
          <p:nvPr/>
        </p:nvSpPr>
        <p:spPr>
          <a:xfrm>
            <a:off x="2301343" y="4468669"/>
            <a:ext cx="3750742" cy="4800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s-ES" altLang="ja-JP" sz="2000" b="1" dirty="0">
                <a:solidFill>
                  <a:srgbClr val="3494BA"/>
                </a:solidFill>
                <a:latin typeface="Calibri Light" panose="020F0302020204030204"/>
              </a:rPr>
              <a:t>Solución propuesta</a:t>
            </a:r>
            <a:endParaRPr kumimoji="1" lang="ja-JP" altLang="en-US" sz="2000" b="1">
              <a:solidFill>
                <a:srgbClr val="3494BA"/>
              </a:solidFill>
              <a:latin typeface="Calibri Light" panose="020F0302020204030204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7632C0E-DB6B-D340-A67A-0D88F288824B}"/>
              </a:ext>
            </a:extLst>
          </p:cNvPr>
          <p:cNvSpPr/>
          <p:nvPr/>
        </p:nvSpPr>
        <p:spPr>
          <a:xfrm>
            <a:off x="1884996" y="4525367"/>
            <a:ext cx="302111" cy="3021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テキスト プレースホルダー 6">
            <a:extLst>
              <a:ext uri="{FF2B5EF4-FFF2-40B4-BE49-F238E27FC236}">
                <a16:creationId xmlns:a16="http://schemas.microsoft.com/office/drawing/2014/main" id="{33CBF219-3009-6F44-88B3-4E1811FBE8BB}"/>
              </a:ext>
            </a:extLst>
          </p:cNvPr>
          <p:cNvSpPr txBox="1">
            <a:spLocks/>
          </p:cNvSpPr>
          <p:nvPr/>
        </p:nvSpPr>
        <p:spPr>
          <a:xfrm>
            <a:off x="2301343" y="5013265"/>
            <a:ext cx="4145792" cy="4800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s-ES" altLang="ja-JP" sz="2000" b="1" dirty="0">
                <a:solidFill>
                  <a:srgbClr val="3494BA"/>
                </a:solidFill>
                <a:latin typeface="Calibri Light" panose="020F0302020204030204"/>
              </a:rPr>
              <a:t>Experimentos y resultados</a:t>
            </a:r>
            <a:endParaRPr kumimoji="1" lang="ja-JP" altLang="en-US" sz="2000" b="1">
              <a:solidFill>
                <a:srgbClr val="3494BA"/>
              </a:solidFill>
              <a:latin typeface="Calibri Light" panose="020F0302020204030204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33501B83-35C4-E84D-870F-3A135F2EFF89}"/>
              </a:ext>
            </a:extLst>
          </p:cNvPr>
          <p:cNvSpPr/>
          <p:nvPr/>
        </p:nvSpPr>
        <p:spPr>
          <a:xfrm>
            <a:off x="1884996" y="5069963"/>
            <a:ext cx="302111" cy="3021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テキスト プレースホルダー 6">
            <a:extLst>
              <a:ext uri="{FF2B5EF4-FFF2-40B4-BE49-F238E27FC236}">
                <a16:creationId xmlns:a16="http://schemas.microsoft.com/office/drawing/2014/main" id="{6A7DFD41-0989-D344-B0D2-600B845E70C8}"/>
              </a:ext>
            </a:extLst>
          </p:cNvPr>
          <p:cNvSpPr txBox="1">
            <a:spLocks/>
          </p:cNvSpPr>
          <p:nvPr/>
        </p:nvSpPr>
        <p:spPr>
          <a:xfrm>
            <a:off x="2301343" y="5587673"/>
            <a:ext cx="4145792" cy="4800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s-ES" altLang="ja-JP" sz="2000" b="1" dirty="0">
                <a:solidFill>
                  <a:srgbClr val="3494BA"/>
                </a:solidFill>
                <a:latin typeface="Calibri Light" panose="020F0302020204030204"/>
              </a:rPr>
              <a:t>Conclusiones y trabajo futuro</a:t>
            </a:r>
            <a:endParaRPr kumimoji="1" lang="ja-JP" altLang="en-US" sz="2000" b="1">
              <a:solidFill>
                <a:srgbClr val="3494BA"/>
              </a:solidFill>
              <a:latin typeface="Calibri Light" panose="020F03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33950879-BDFC-EC45-ABA7-2371A08251B0}"/>
              </a:ext>
            </a:extLst>
          </p:cNvPr>
          <p:cNvSpPr/>
          <p:nvPr/>
        </p:nvSpPr>
        <p:spPr>
          <a:xfrm>
            <a:off x="1884996" y="5644371"/>
            <a:ext cx="302111" cy="3021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4" name="テキスト プレースホルダー 6">
            <a:extLst>
              <a:ext uri="{FF2B5EF4-FFF2-40B4-BE49-F238E27FC236}">
                <a16:creationId xmlns:a16="http://schemas.microsoft.com/office/drawing/2014/main" id="{D3008112-890C-9E4F-AEA2-32A49AE07C4C}"/>
              </a:ext>
            </a:extLst>
          </p:cNvPr>
          <p:cNvSpPr txBox="1">
            <a:spLocks/>
          </p:cNvSpPr>
          <p:nvPr/>
        </p:nvSpPr>
        <p:spPr>
          <a:xfrm>
            <a:off x="2298041" y="2420593"/>
            <a:ext cx="3750742" cy="4800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s-ES" altLang="ja-JP" sz="2000" b="1" dirty="0">
                <a:solidFill>
                  <a:srgbClr val="3494BA"/>
                </a:solidFill>
                <a:latin typeface="Calibri Light" panose="020F0302020204030204"/>
              </a:rPr>
              <a:t>Problemática</a:t>
            </a:r>
            <a:endParaRPr kumimoji="1" lang="ja-JP" altLang="en-US" sz="2000" b="1">
              <a:solidFill>
                <a:srgbClr val="3494BA"/>
              </a:solidFill>
              <a:latin typeface="Calibri Light" panose="020F0302020204030204"/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99706FF-0A21-F044-81EB-7E0BA113C870}"/>
              </a:ext>
            </a:extLst>
          </p:cNvPr>
          <p:cNvSpPr/>
          <p:nvPr/>
        </p:nvSpPr>
        <p:spPr>
          <a:xfrm>
            <a:off x="1881694" y="2477291"/>
            <a:ext cx="302111" cy="3021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Parallelogram 42">
            <a:extLst>
              <a:ext uri="{FF2B5EF4-FFF2-40B4-BE49-F238E27FC236}">
                <a16:creationId xmlns:a16="http://schemas.microsoft.com/office/drawing/2014/main" id="{28A576AC-7B26-524D-A409-A10814D37AB8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arallelogram 43">
            <a:extLst>
              <a:ext uri="{FF2B5EF4-FFF2-40B4-BE49-F238E27FC236}">
                <a16:creationId xmlns:a16="http://schemas.microsoft.com/office/drawing/2014/main" id="{0A5786B6-7CAF-B741-8C5E-679B6D7F1BA3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19">
            <a:extLst>
              <a:ext uri="{FF2B5EF4-FFF2-40B4-BE49-F238E27FC236}">
                <a16:creationId xmlns:a16="http://schemas.microsoft.com/office/drawing/2014/main" id="{60E627C6-D5D7-2D42-B45F-3793DEEBA011}"/>
              </a:ext>
            </a:extLst>
          </p:cNvPr>
          <p:cNvCxnSpPr>
            <a:cxnSpLocks/>
            <a:endCxn id="37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プレースホルダー 6">
            <a:extLst>
              <a:ext uri="{FF2B5EF4-FFF2-40B4-BE49-F238E27FC236}">
                <a16:creationId xmlns:a16="http://schemas.microsoft.com/office/drawing/2014/main" id="{FE2B436D-E19D-CC49-B091-B7D524072EAF}"/>
              </a:ext>
            </a:extLst>
          </p:cNvPr>
          <p:cNvSpPr txBox="1">
            <a:spLocks/>
          </p:cNvSpPr>
          <p:nvPr/>
        </p:nvSpPr>
        <p:spPr>
          <a:xfrm>
            <a:off x="2298041" y="3952749"/>
            <a:ext cx="3750742" cy="4800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s-ES" altLang="ja-JP" sz="2000" b="1" dirty="0">
                <a:solidFill>
                  <a:srgbClr val="3494BA"/>
                </a:solidFill>
                <a:latin typeface="Calibri Light" panose="020F0302020204030204"/>
              </a:rPr>
              <a:t>Marco teórico</a:t>
            </a:r>
            <a:endParaRPr kumimoji="1" lang="ja-JP" altLang="en-US" sz="2000" b="1">
              <a:solidFill>
                <a:srgbClr val="3494BA"/>
              </a:solidFill>
              <a:latin typeface="Calibri Light" panose="020F0302020204030204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FB496FF1-F58B-2C49-B505-EB18FCF3D54B}"/>
              </a:ext>
            </a:extLst>
          </p:cNvPr>
          <p:cNvSpPr/>
          <p:nvPr/>
        </p:nvSpPr>
        <p:spPr>
          <a:xfrm>
            <a:off x="1881694" y="4009447"/>
            <a:ext cx="302111" cy="3021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テキスト プレースホルダー 6">
            <a:extLst>
              <a:ext uri="{FF2B5EF4-FFF2-40B4-BE49-F238E27FC236}">
                <a16:creationId xmlns:a16="http://schemas.microsoft.com/office/drawing/2014/main" id="{3BDC3299-2360-F94C-B074-8C5E3A1D1215}"/>
              </a:ext>
            </a:extLst>
          </p:cNvPr>
          <p:cNvSpPr txBox="1">
            <a:spLocks/>
          </p:cNvSpPr>
          <p:nvPr/>
        </p:nvSpPr>
        <p:spPr>
          <a:xfrm>
            <a:off x="2290695" y="3463954"/>
            <a:ext cx="3750742" cy="4800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s-ES" altLang="ja-JP" sz="2000" b="1" dirty="0">
                <a:solidFill>
                  <a:srgbClr val="3494BA"/>
                </a:solidFill>
                <a:latin typeface="Calibri Light" panose="020F0302020204030204"/>
              </a:rPr>
              <a:t>Trabajo relacionado</a:t>
            </a:r>
            <a:endParaRPr kumimoji="1" lang="ja-JP" altLang="en-US" sz="2000" b="1">
              <a:solidFill>
                <a:srgbClr val="3494BA"/>
              </a:solidFill>
              <a:latin typeface="Calibri Light" panose="020F03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76755703-3596-464D-84BA-D4589BA48AE2}"/>
              </a:ext>
            </a:extLst>
          </p:cNvPr>
          <p:cNvSpPr/>
          <p:nvPr/>
        </p:nvSpPr>
        <p:spPr>
          <a:xfrm>
            <a:off x="1874348" y="3520652"/>
            <a:ext cx="302111" cy="3021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1459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Generación de huellas digitales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20</a:t>
            </a:fld>
            <a:endParaRPr lang="en-US" sz="1400" b="1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grpSp>
        <p:nvGrpSpPr>
          <p:cNvPr id="24" name="Group 8">
            <a:extLst>
              <a:ext uri="{FF2B5EF4-FFF2-40B4-BE49-F238E27FC236}">
                <a16:creationId xmlns:a16="http://schemas.microsoft.com/office/drawing/2014/main" id="{E2CAB0C2-D070-1C4E-BB0F-6A90E72F8911}"/>
              </a:ext>
            </a:extLst>
          </p:cNvPr>
          <p:cNvGrpSpPr/>
          <p:nvPr/>
        </p:nvGrpSpPr>
        <p:grpSpPr>
          <a:xfrm>
            <a:off x="562803" y="5628533"/>
            <a:ext cx="7440444" cy="1033332"/>
            <a:chOff x="6789673" y="3035848"/>
            <a:chExt cx="4460002" cy="1033332"/>
          </a:xfrm>
        </p:grpSpPr>
        <p:sp>
          <p:nvSpPr>
            <p:cNvPr id="25" name="Rectangle 39">
              <a:extLst>
                <a:ext uri="{FF2B5EF4-FFF2-40B4-BE49-F238E27FC236}">
                  <a16:creationId xmlns:a16="http://schemas.microsoft.com/office/drawing/2014/main" id="{EE9D0EC1-3772-144B-A19D-B836287CB6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9673" y="3068958"/>
              <a:ext cx="180000" cy="18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26" name="TextBox 40">
              <a:extLst>
                <a:ext uri="{FF2B5EF4-FFF2-40B4-BE49-F238E27FC236}">
                  <a16:creationId xmlns:a16="http://schemas.microsoft.com/office/drawing/2014/main" id="{98402EDB-A7CA-9640-BB8A-5923A1D265FF}"/>
                </a:ext>
              </a:extLst>
            </p:cNvPr>
            <p:cNvSpPr txBox="1"/>
            <p:nvPr/>
          </p:nvSpPr>
          <p:spPr>
            <a:xfrm>
              <a:off x="7149674" y="3330516"/>
              <a:ext cx="410000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s-MX" sz="1600" dirty="0"/>
                <a:t>Identificaci</a:t>
              </a:r>
              <a:r>
                <a:rPr lang="es-ES" sz="1600" dirty="0" err="1"/>
                <a:t>ó</a:t>
              </a:r>
              <a:r>
                <a:rPr lang="es-MX" sz="1600" dirty="0"/>
                <a:t>n de al menos un traidor de una coalici</a:t>
              </a:r>
              <a:r>
                <a:rPr lang="es-ES" sz="1600" dirty="0" err="1"/>
                <a:t>ó</a:t>
              </a:r>
              <a:r>
                <a:rPr lang="es-MX" sz="1600" dirty="0"/>
                <a:t>n de usuarios.</a:t>
              </a:r>
            </a:p>
            <a:p>
              <a:pPr algn="just"/>
              <a:r>
                <a:rPr lang="es-MX" sz="1600" dirty="0"/>
                <a:t>Nuevos usuarios de acuerdo a las necesidades de distribuci</a:t>
              </a:r>
              <a:r>
                <a:rPr lang="es-ES" sz="1600" dirty="0" err="1"/>
                <a:t>ón</a:t>
              </a:r>
              <a:r>
                <a:rPr lang="es-ES" sz="1600" dirty="0"/>
                <a:t> del medio digital.</a:t>
              </a:r>
              <a:r>
                <a:rPr lang="es-MX" sz="1600" dirty="0"/>
                <a:t> </a:t>
              </a:r>
            </a:p>
            <a:p>
              <a:pPr algn="just"/>
              <a:endParaRPr lang="es-MX" sz="1600" dirty="0"/>
            </a:p>
          </p:txBody>
        </p:sp>
        <p:sp>
          <p:nvSpPr>
            <p:cNvPr id="27" name="TextBox 41">
              <a:extLst>
                <a:ext uri="{FF2B5EF4-FFF2-40B4-BE49-F238E27FC236}">
                  <a16:creationId xmlns:a16="http://schemas.microsoft.com/office/drawing/2014/main" id="{FFAD28AA-F198-A64D-8E4D-B4D78364EB83}"/>
                </a:ext>
              </a:extLst>
            </p:cNvPr>
            <p:cNvSpPr txBox="1"/>
            <p:nvPr/>
          </p:nvSpPr>
          <p:spPr>
            <a:xfrm>
              <a:off x="7149674" y="3035848"/>
              <a:ext cx="410000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Caracter</a:t>
              </a:r>
              <a:r>
                <a:rPr lang="es-ES" sz="1600" b="1" dirty="0">
                  <a:solidFill>
                    <a:schemeClr val="bg2">
                      <a:lumMod val="25000"/>
                    </a:schemeClr>
                  </a:solidFill>
                </a:rPr>
                <a:t>í</a:t>
              </a:r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sticas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28" name="フッター プレースホルダー 2">
            <a:extLst>
              <a:ext uri="{FF2B5EF4-FFF2-40B4-BE49-F238E27FC236}">
                <a16:creationId xmlns:a16="http://schemas.microsoft.com/office/drawing/2014/main" id="{C6C06938-F95C-9E43-A2E2-30FFA2E42013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0CDE5F32-BE67-FC41-9159-CCF55A7DE122}"/>
              </a:ext>
            </a:extLst>
          </p:cNvPr>
          <p:cNvSpPr/>
          <p:nvPr/>
        </p:nvSpPr>
        <p:spPr>
          <a:xfrm>
            <a:off x="8607908" y="1278077"/>
            <a:ext cx="2376547" cy="4465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chemeClr val="tx1"/>
                </a:solidFill>
              </a:rPr>
              <a:t>Esquema de </a:t>
            </a:r>
            <a:r>
              <a:rPr lang="es-ES_tradnl" b="1" dirty="0" err="1">
                <a:solidFill>
                  <a:schemeClr val="tx1"/>
                </a:solidFill>
              </a:rPr>
              <a:t>G.Tardos</a:t>
            </a:r>
            <a:r>
              <a:rPr lang="es-ES" b="1" dirty="0">
                <a:solidFill>
                  <a:schemeClr val="tx1"/>
                </a:solidFill>
              </a:rPr>
              <a:t>.</a:t>
            </a:r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67AF6F78-B2C3-4344-B36D-55516DE7ADFE}"/>
              </a:ext>
            </a:extLst>
          </p:cNvPr>
          <p:cNvSpPr/>
          <p:nvPr/>
        </p:nvSpPr>
        <p:spPr>
          <a:xfrm>
            <a:off x="2481838" y="1602789"/>
            <a:ext cx="1960933" cy="858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ysClr val="windowText" lastClr="000000"/>
                </a:solidFill>
              </a:rPr>
              <a:t>Parámetros</a:t>
            </a:r>
          </a:p>
          <a:p>
            <a:pPr algn="ctr"/>
            <a:r>
              <a:rPr lang="es-ES" sz="1200" b="1" dirty="0">
                <a:solidFill>
                  <a:sysClr val="windowText" lastClr="000000"/>
                </a:solidFill>
              </a:rPr>
              <a:t>c= Tamaño de colusión</a:t>
            </a:r>
          </a:p>
          <a:p>
            <a:pPr algn="ctr"/>
            <a:r>
              <a:rPr lang="es-ES" sz="1200" dirty="0">
                <a:solidFill>
                  <a:sysClr val="windowText" lastClr="000000"/>
                </a:solidFill>
              </a:rPr>
              <a:t>𝝐</a:t>
            </a:r>
            <a:r>
              <a:rPr lang="es-ES" sz="1200" b="1" dirty="0">
                <a:solidFill>
                  <a:sysClr val="windowText" lastClr="000000"/>
                </a:solidFill>
              </a:rPr>
              <a:t>= Tasa de error</a:t>
            </a:r>
          </a:p>
          <a:p>
            <a:pPr algn="ctr"/>
            <a:r>
              <a:rPr lang="es-ES" sz="1200" dirty="0">
                <a:solidFill>
                  <a:sysClr val="windowText" lastClr="000000"/>
                </a:solidFill>
              </a:rPr>
              <a:t>n=Número de usuarios</a:t>
            </a:r>
            <a:endParaRPr lang="es-ES_tradnl" sz="1200" dirty="0">
              <a:solidFill>
                <a:sysClr val="windowText" lastClr="000000"/>
              </a:solidFill>
            </a:endParaRP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6A5255C7-E496-8C44-B283-D388E181E764}"/>
              </a:ext>
            </a:extLst>
          </p:cNvPr>
          <p:cNvSpPr/>
          <p:nvPr/>
        </p:nvSpPr>
        <p:spPr>
          <a:xfrm>
            <a:off x="2463641" y="2751044"/>
            <a:ext cx="2127786" cy="537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ysClr val="windowText" lastClr="000000"/>
                </a:solidFill>
              </a:rPr>
              <a:t>Calcular longitud de huella (m)</a:t>
            </a:r>
          </a:p>
          <a:p>
            <a:pPr algn="ctr"/>
            <a:r>
              <a:rPr lang="es-ES" sz="1200" dirty="0">
                <a:solidFill>
                  <a:sysClr val="windowText" lastClr="000000"/>
                </a:solidFill>
              </a:rPr>
              <a:t>Matriz binaria X (n*m)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79ED285C-C846-A44F-B137-4FB2A70F2677}"/>
              </a:ext>
            </a:extLst>
          </p:cNvPr>
          <p:cNvSpPr/>
          <p:nvPr/>
        </p:nvSpPr>
        <p:spPr>
          <a:xfrm>
            <a:off x="5048986" y="2599879"/>
            <a:ext cx="1596325" cy="714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ysClr val="windowText" lastClr="000000"/>
                </a:solidFill>
              </a:rPr>
              <a:t>Calcular vector de probabilidades </a:t>
            </a:r>
            <a:r>
              <a:rPr lang="es-ES" sz="1200" i="1" dirty="0">
                <a:solidFill>
                  <a:sysClr val="windowText" lastClr="000000"/>
                </a:solidFill>
              </a:rPr>
              <a:t>P</a:t>
            </a:r>
            <a:r>
              <a:rPr lang="es-ES" sz="1200" dirty="0">
                <a:solidFill>
                  <a:sysClr val="windowText" lastClr="000000"/>
                </a:solidFill>
              </a:rPr>
              <a:t> de longitud m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3BA5B985-7035-8742-B218-A1634AA16F67}"/>
              </a:ext>
            </a:extLst>
          </p:cNvPr>
          <p:cNvSpPr/>
          <p:nvPr/>
        </p:nvSpPr>
        <p:spPr>
          <a:xfrm>
            <a:off x="2907905" y="4783894"/>
            <a:ext cx="1527718" cy="6010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ysClr val="windowText" lastClr="000000"/>
                </a:solidFill>
              </a:rPr>
              <a:t>Matriz de Huellas Digitales X</a:t>
            </a: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AF6C7F1A-0D79-724B-9AB8-81D647E01C0E}"/>
              </a:ext>
            </a:extLst>
          </p:cNvPr>
          <p:cNvSpPr/>
          <p:nvPr/>
        </p:nvSpPr>
        <p:spPr>
          <a:xfrm>
            <a:off x="4791539" y="4681616"/>
            <a:ext cx="2111217" cy="703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ysClr val="windowText" lastClr="000000"/>
                </a:solidFill>
              </a:rPr>
              <a:t>Almacenar matriz X</a:t>
            </a:r>
          </a:p>
          <a:p>
            <a:pPr algn="ctr"/>
            <a:r>
              <a:rPr lang="es-ES" sz="1200" dirty="0">
                <a:solidFill>
                  <a:sysClr val="windowText" lastClr="000000"/>
                </a:solidFill>
              </a:rPr>
              <a:t>Almacenar vector de probabilidades </a:t>
            </a:r>
            <a:r>
              <a:rPr lang="es-ES" sz="1200" i="1" dirty="0">
                <a:solidFill>
                  <a:sysClr val="windowText" lastClr="000000"/>
                </a:solidFill>
              </a:rPr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ángulo 64">
                <a:extLst>
                  <a:ext uri="{FF2B5EF4-FFF2-40B4-BE49-F238E27FC236}">
                    <a16:creationId xmlns:a16="http://schemas.microsoft.com/office/drawing/2014/main" id="{AEBE3111-5F3D-5B45-94A5-B9DA2A3A4ABA}"/>
                  </a:ext>
                </a:extLst>
              </p:cNvPr>
              <p:cNvSpPr/>
              <p:nvPr/>
            </p:nvSpPr>
            <p:spPr>
              <a:xfrm>
                <a:off x="2454543" y="3604731"/>
                <a:ext cx="3255770" cy="9394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s-ES" sz="1200" dirty="0">
                  <a:solidFill>
                    <a:sysClr val="windowText" lastClr="000000"/>
                  </a:solidFill>
                </a:endParaRPr>
              </a:p>
              <a:p>
                <a:endParaRPr lang="es-ES" sz="1200" dirty="0">
                  <a:solidFill>
                    <a:sysClr val="windowText" lastClr="000000"/>
                  </a:solidFill>
                </a:endParaRPr>
              </a:p>
              <a:p>
                <a:endParaRPr lang="es-ES" sz="1200" dirty="0">
                  <a:solidFill>
                    <a:sysClr val="windowText" lastClr="000000"/>
                  </a:solidFill>
                </a:endParaRPr>
              </a:p>
              <a:p>
                <a:r>
                  <a:rPr lang="es-ES" sz="1200" dirty="0">
                    <a:solidFill>
                      <a:sysClr val="windowText" lastClr="000000"/>
                    </a:solidFill>
                  </a:rPr>
                  <a:t>Para cada huella digital i, 1 &lt; i &lt; n</a:t>
                </a:r>
              </a:p>
              <a:p>
                <a:r>
                  <a:rPr lang="es-ES" sz="1200" dirty="0">
                    <a:solidFill>
                      <a:sysClr val="windowText" lastClr="000000"/>
                    </a:solidFill>
                  </a:rPr>
                  <a:t>        Para cada bit de huella digital j, 1&lt; j &lt;m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mr-IN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" sz="12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2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20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s-E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E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𝑚𝑒𝑟𝑜</m:t>
                              </m:r>
                              <m:r>
                                <a:rPr lang="es-E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𝑎𝑙𝑒𝑎𝑡𝑜𝑟𝑖𝑜</m:t>
                              </m:r>
                              <m:r>
                                <a:rPr lang="es-E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s-ES" sz="1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charset="0"/>
                                    </a:rPr>
                                    <m:t> ,          </m:t>
                                  </m:r>
                                </m:sub>
                              </m:sSub>
                              <m:r>
                                <a:rPr lang="es-E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𝑏𝑖𝑡</m:t>
                              </m:r>
                              <m:r>
                                <a:rPr lang="es-E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s-E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s-ES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ú</m:t>
                              </m:r>
                              <m:r>
                                <a:rPr lang="es-E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𝑚𝑒𝑟𝑜</m:t>
                              </m:r>
                              <m:r>
                                <a:rPr lang="es-E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𝑎𝑙𝑒𝑎𝑡𝑜𝑟𝑖𝑜</m:t>
                              </m:r>
                              <m:r>
                                <a:rPr lang="es-E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s-ES" sz="12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charset="0"/>
                                    </a:rPr>
                                    <m:t>,         </m:t>
                                  </m:r>
                                </m:sub>
                              </m:sSub>
                              <m:r>
                                <a:rPr lang="es-E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𝑏𝑖𝑡</m:t>
                              </m:r>
                              <m:r>
                                <a:rPr lang="es-ES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" sz="1200" dirty="0">
                  <a:solidFill>
                    <a:sysClr val="windowText" lastClr="000000"/>
                  </a:solidFill>
                </a:endParaRPr>
              </a:p>
              <a:p>
                <a:endParaRPr lang="es-ES" sz="1200" dirty="0">
                  <a:solidFill>
                    <a:sysClr val="windowText" lastClr="000000"/>
                  </a:solidFill>
                </a:endParaRPr>
              </a:p>
              <a:p>
                <a:endParaRPr lang="es-ES" sz="1200" dirty="0">
                  <a:solidFill>
                    <a:sysClr val="windowText" lastClr="000000"/>
                  </a:solidFill>
                </a:endParaRPr>
              </a:p>
              <a:p>
                <a:endParaRPr lang="es-E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5" name="Rectángulo 64">
                <a:extLst>
                  <a:ext uri="{FF2B5EF4-FFF2-40B4-BE49-F238E27FC236}">
                    <a16:creationId xmlns:a16="http://schemas.microsoft.com/office/drawing/2014/main" id="{AEBE3111-5F3D-5B45-94A5-B9DA2A3A4A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543" y="3604731"/>
                <a:ext cx="3255770" cy="939407"/>
              </a:xfrm>
              <a:prstGeom prst="rect">
                <a:avLst/>
              </a:prstGeom>
              <a:blipFill>
                <a:blip r:embed="rId3"/>
                <a:stretch>
                  <a:fillRect l="-7722" t="-72368" b="-1592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ángulo 68">
                <a:extLst>
                  <a:ext uri="{FF2B5EF4-FFF2-40B4-BE49-F238E27FC236}">
                    <a16:creationId xmlns:a16="http://schemas.microsoft.com/office/drawing/2014/main" id="{9CB44F58-61D3-3C4C-B769-CF16FE495D17}"/>
                  </a:ext>
                </a:extLst>
              </p:cNvPr>
              <p:cNvSpPr/>
              <p:nvPr/>
            </p:nvSpPr>
            <p:spPr>
              <a:xfrm>
                <a:off x="8030312" y="1857299"/>
                <a:ext cx="1741479" cy="5651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ES" sz="1200" dirty="0">
                    <a:solidFill>
                      <a:sysClr val="windowText" lastClr="000000"/>
                    </a:solidFill>
                  </a:rPr>
                  <a:t>Parámetros</a:t>
                </a:r>
              </a:p>
              <a:p>
                <a:pPr algn="ctr"/>
                <a:r>
                  <a:rPr lang="es-ES" sz="1200" b="1" dirty="0">
                    <a:solidFill>
                      <a:sysClr val="windowText" lastClr="000000"/>
                    </a:solidFill>
                  </a:rPr>
                  <a:t>c= Tamaño de colusión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sz="1200" dirty="0">
                        <a:solidFill>
                          <a:sysClr val="windowText" lastClr="000000"/>
                        </a:solidFill>
                      </a:rPr>
                      <m:t>𝝐</m:t>
                    </m:r>
                  </m:oMath>
                </a14:m>
                <a:r>
                  <a:rPr lang="es-ES" sz="1200" b="1" dirty="0">
                    <a:solidFill>
                      <a:sysClr val="windowText" lastClr="000000"/>
                    </a:solidFill>
                  </a:rPr>
                  <a:t>=  Tasa de error</a:t>
                </a:r>
              </a:p>
            </p:txBody>
          </p:sp>
        </mc:Choice>
        <mc:Fallback>
          <p:sp>
            <p:nvSpPr>
              <p:cNvPr id="69" name="Rectángulo 68">
                <a:extLst>
                  <a:ext uri="{FF2B5EF4-FFF2-40B4-BE49-F238E27FC236}">
                    <a16:creationId xmlns:a16="http://schemas.microsoft.com/office/drawing/2014/main" id="{9CB44F58-61D3-3C4C-B769-CF16FE495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312" y="1857299"/>
                <a:ext cx="1741479" cy="565157"/>
              </a:xfrm>
              <a:prstGeom prst="rect">
                <a:avLst/>
              </a:prstGeom>
              <a:blipFill>
                <a:blip r:embed="rId4"/>
                <a:stretch>
                  <a:fillRect t="-4255" b="-106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ángulo 69">
            <a:extLst>
              <a:ext uri="{FF2B5EF4-FFF2-40B4-BE49-F238E27FC236}">
                <a16:creationId xmlns:a16="http://schemas.microsoft.com/office/drawing/2014/main" id="{DF552BDF-97AE-3144-B999-37D2A8D17BDA}"/>
              </a:ext>
            </a:extLst>
          </p:cNvPr>
          <p:cNvSpPr/>
          <p:nvPr/>
        </p:nvSpPr>
        <p:spPr>
          <a:xfrm>
            <a:off x="8015534" y="2642143"/>
            <a:ext cx="1476717" cy="322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>
              <a:solidFill>
                <a:sysClr val="windowText" lastClr="000000"/>
              </a:solidFill>
            </a:endParaRPr>
          </a:p>
          <a:p>
            <a:pPr algn="ctr"/>
            <a:r>
              <a:rPr lang="es-ES" sz="1200" dirty="0">
                <a:solidFill>
                  <a:sysClr val="windowText" lastClr="000000"/>
                </a:solidFill>
              </a:rPr>
              <a:t>Calcular el umbral Z</a:t>
            </a:r>
            <a:endParaRPr lang="es-ES" sz="1200" dirty="0">
              <a:solidFill>
                <a:schemeClr val="tx1"/>
              </a:solidFill>
            </a:endParaRPr>
          </a:p>
          <a:p>
            <a:pPr algn="ctr"/>
            <a:endParaRPr lang="es-ES" sz="1200" dirty="0">
              <a:solidFill>
                <a:sysClr val="windowText" lastClr="000000"/>
              </a:solidFill>
            </a:endParaRP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647DD5EB-B3C4-BD42-BA1D-FB6249C7BD34}"/>
              </a:ext>
            </a:extLst>
          </p:cNvPr>
          <p:cNvSpPr/>
          <p:nvPr/>
        </p:nvSpPr>
        <p:spPr>
          <a:xfrm>
            <a:off x="9973751" y="2645324"/>
            <a:ext cx="1734403" cy="3950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Huella digital pirata (y)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F313189C-C9F3-6848-BC58-31564A647BA9}"/>
              </a:ext>
            </a:extLst>
          </p:cNvPr>
          <p:cNvSpPr/>
          <p:nvPr/>
        </p:nvSpPr>
        <p:spPr>
          <a:xfrm>
            <a:off x="8003247" y="3288129"/>
            <a:ext cx="2991068" cy="9573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solidFill>
                  <a:sysClr val="windowText" lastClr="000000"/>
                </a:solidFill>
              </a:rPr>
              <a:t>Para cada huella digital  i, 1 &lt; i &lt; n</a:t>
            </a:r>
          </a:p>
          <a:p>
            <a:r>
              <a:rPr lang="es-ES" sz="1200" dirty="0">
                <a:solidFill>
                  <a:sysClr val="windowText" lastClr="000000"/>
                </a:solidFill>
              </a:rPr>
              <a:t>        Para cada bit de huella digital j, 1&lt; j &lt;m</a:t>
            </a:r>
          </a:p>
          <a:p>
            <a:endParaRPr lang="es-ES" sz="1200" dirty="0">
              <a:solidFill>
                <a:sysClr val="windowText" lastClr="000000"/>
              </a:solidFill>
            </a:endParaRPr>
          </a:p>
          <a:p>
            <a:pPr marL="1200150" lvl="2" indent="-285750">
              <a:buFont typeface="Wingdings" pitchFamily="2" charset="2"/>
              <a:buChar char="§"/>
            </a:pPr>
            <a:r>
              <a:rPr lang="es-ES" sz="1200" dirty="0">
                <a:solidFill>
                  <a:sysClr val="windowText" lastClr="000000"/>
                </a:solidFill>
              </a:rPr>
              <a:t>Coincidencias entre bits</a:t>
            </a:r>
          </a:p>
        </p:txBody>
      </p:sp>
      <p:sp>
        <p:nvSpPr>
          <p:cNvPr id="73" name="Rombo 72">
            <a:extLst>
              <a:ext uri="{FF2B5EF4-FFF2-40B4-BE49-F238E27FC236}">
                <a16:creationId xmlns:a16="http://schemas.microsoft.com/office/drawing/2014/main" id="{DABC06A0-7D2C-2E4A-BCE5-7661EFA8AAF8}"/>
              </a:ext>
            </a:extLst>
          </p:cNvPr>
          <p:cNvSpPr/>
          <p:nvPr/>
        </p:nvSpPr>
        <p:spPr>
          <a:xfrm>
            <a:off x="7804519" y="4629085"/>
            <a:ext cx="1557782" cy="836628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s-ES_tradnl" sz="1200" dirty="0">
                <a:solidFill>
                  <a:sysClr val="windowText" lastClr="000000"/>
                </a:solidFill>
              </a:rPr>
              <a:t>Sumatoria &gt; Z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CC03C99A-12E7-D044-868B-70C85E0A9679}"/>
              </a:ext>
            </a:extLst>
          </p:cNvPr>
          <p:cNvSpPr/>
          <p:nvPr/>
        </p:nvSpPr>
        <p:spPr>
          <a:xfrm>
            <a:off x="9695591" y="4813402"/>
            <a:ext cx="1966332" cy="398570"/>
          </a:xfrm>
          <a:prstGeom prst="rect">
            <a:avLst/>
          </a:prstGeom>
          <a:solidFill>
            <a:srgbClr val="D87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ysClr val="windowText" lastClr="000000"/>
                </a:solidFill>
              </a:rPr>
              <a:t>Usuario culpable (i)</a:t>
            </a:r>
          </a:p>
        </p:txBody>
      </p: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E2B4F2CF-E6A2-C545-B83E-D92A6FEDBA77}"/>
              </a:ext>
            </a:extLst>
          </p:cNvPr>
          <p:cNvCxnSpPr>
            <a:cxnSpLocks/>
          </p:cNvCxnSpPr>
          <p:nvPr/>
        </p:nvCxnSpPr>
        <p:spPr>
          <a:xfrm>
            <a:off x="7374644" y="1724600"/>
            <a:ext cx="0" cy="40414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ECF72EF8-FB4C-A74F-90BB-C041A7026AA1}"/>
              </a:ext>
            </a:extLst>
          </p:cNvPr>
          <p:cNvCxnSpPr>
            <a:cxnSpLocks/>
          </p:cNvCxnSpPr>
          <p:nvPr/>
        </p:nvCxnSpPr>
        <p:spPr>
          <a:xfrm flipH="1">
            <a:off x="3294936" y="2484782"/>
            <a:ext cx="5576" cy="2370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2F164325-DBA2-9847-BACE-8866A388F3EA}"/>
              </a:ext>
            </a:extLst>
          </p:cNvPr>
          <p:cNvCxnSpPr>
            <a:cxnSpLocks/>
          </p:cNvCxnSpPr>
          <p:nvPr/>
        </p:nvCxnSpPr>
        <p:spPr>
          <a:xfrm>
            <a:off x="4591557" y="3040408"/>
            <a:ext cx="4574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21387CCA-B680-CC43-BA09-8CF09F7FE161}"/>
              </a:ext>
            </a:extLst>
          </p:cNvPr>
          <p:cNvCxnSpPr>
            <a:cxnSpLocks/>
          </p:cNvCxnSpPr>
          <p:nvPr/>
        </p:nvCxnSpPr>
        <p:spPr>
          <a:xfrm>
            <a:off x="5535656" y="3314367"/>
            <a:ext cx="0" cy="2910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de flecha 79">
            <a:extLst>
              <a:ext uri="{FF2B5EF4-FFF2-40B4-BE49-F238E27FC236}">
                <a16:creationId xmlns:a16="http://schemas.microsoft.com/office/drawing/2014/main" id="{7A6C59B0-5A04-1849-A6B5-D84BDB27F16B}"/>
              </a:ext>
            </a:extLst>
          </p:cNvPr>
          <p:cNvCxnSpPr>
            <a:cxnSpLocks/>
          </p:cNvCxnSpPr>
          <p:nvPr/>
        </p:nvCxnSpPr>
        <p:spPr>
          <a:xfrm>
            <a:off x="3628474" y="4554364"/>
            <a:ext cx="0" cy="2590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2FC8AE1C-DFB9-1646-885F-8171A669677B}"/>
              </a:ext>
            </a:extLst>
          </p:cNvPr>
          <p:cNvCxnSpPr>
            <a:cxnSpLocks/>
          </p:cNvCxnSpPr>
          <p:nvPr/>
        </p:nvCxnSpPr>
        <p:spPr>
          <a:xfrm>
            <a:off x="4385253" y="5015325"/>
            <a:ext cx="4123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de flecha 85">
            <a:extLst>
              <a:ext uri="{FF2B5EF4-FFF2-40B4-BE49-F238E27FC236}">
                <a16:creationId xmlns:a16="http://schemas.microsoft.com/office/drawing/2014/main" id="{7E6D62BE-1762-FB48-AF50-A65AAF024E02}"/>
              </a:ext>
            </a:extLst>
          </p:cNvPr>
          <p:cNvCxnSpPr>
            <a:cxnSpLocks/>
          </p:cNvCxnSpPr>
          <p:nvPr/>
        </p:nvCxnSpPr>
        <p:spPr>
          <a:xfrm>
            <a:off x="8610600" y="2422456"/>
            <a:ext cx="0" cy="22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angular 87">
            <a:extLst>
              <a:ext uri="{FF2B5EF4-FFF2-40B4-BE49-F238E27FC236}">
                <a16:creationId xmlns:a16="http://schemas.microsoft.com/office/drawing/2014/main" id="{8E73E7D0-E88F-E54C-BC17-E77815F1AD27}"/>
              </a:ext>
            </a:extLst>
          </p:cNvPr>
          <p:cNvCxnSpPr>
            <a:cxnSpLocks/>
            <a:endCxn id="72" idx="3"/>
          </p:cNvCxnSpPr>
          <p:nvPr/>
        </p:nvCxnSpPr>
        <p:spPr>
          <a:xfrm rot="5400000">
            <a:off x="10874288" y="3194319"/>
            <a:ext cx="692513" cy="45245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4318CDF9-E458-4149-A1D8-CD0FC7EAD685}"/>
              </a:ext>
            </a:extLst>
          </p:cNvPr>
          <p:cNvCxnSpPr>
            <a:cxnSpLocks/>
          </p:cNvCxnSpPr>
          <p:nvPr/>
        </p:nvCxnSpPr>
        <p:spPr>
          <a:xfrm>
            <a:off x="8607908" y="3013112"/>
            <a:ext cx="0" cy="2387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C5CC619A-A63A-E54C-A385-5857FBCA4D31}"/>
              </a:ext>
            </a:extLst>
          </p:cNvPr>
          <p:cNvCxnSpPr>
            <a:cxnSpLocks/>
          </p:cNvCxnSpPr>
          <p:nvPr/>
        </p:nvCxnSpPr>
        <p:spPr>
          <a:xfrm>
            <a:off x="8583410" y="4245478"/>
            <a:ext cx="0" cy="383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de flecha 93">
            <a:extLst>
              <a:ext uri="{FF2B5EF4-FFF2-40B4-BE49-F238E27FC236}">
                <a16:creationId xmlns:a16="http://schemas.microsoft.com/office/drawing/2014/main" id="{0F4D6447-7128-564C-8BE1-25D76F921CF0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9362301" y="5047399"/>
            <a:ext cx="318179" cy="5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angular 96">
            <a:extLst>
              <a:ext uri="{FF2B5EF4-FFF2-40B4-BE49-F238E27FC236}">
                <a16:creationId xmlns:a16="http://schemas.microsoft.com/office/drawing/2014/main" id="{3E4F62B2-ED15-C54C-AA0C-7A34CCDD5797}"/>
              </a:ext>
            </a:extLst>
          </p:cNvPr>
          <p:cNvCxnSpPr>
            <a:cxnSpLocks/>
          </p:cNvCxnSpPr>
          <p:nvPr/>
        </p:nvCxnSpPr>
        <p:spPr>
          <a:xfrm flipV="1">
            <a:off x="6489204" y="3712996"/>
            <a:ext cx="1500687" cy="968620"/>
          </a:xfrm>
          <a:prstGeom prst="bentConnector3">
            <a:avLst>
              <a:gd name="adj1" fmla="val 8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705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Métricas de evaluación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21</a:t>
            </a:fld>
            <a:endParaRPr lang="en-US" sz="1400" b="1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970E1DF-485E-4207-BED4-E5B05B48623D}"/>
              </a:ext>
            </a:extLst>
          </p:cNvPr>
          <p:cNvGrpSpPr/>
          <p:nvPr/>
        </p:nvGrpSpPr>
        <p:grpSpPr>
          <a:xfrm>
            <a:off x="7096327" y="1876969"/>
            <a:ext cx="4045772" cy="1320497"/>
            <a:chOff x="6789673" y="2021497"/>
            <a:chExt cx="4460002" cy="1320497"/>
          </a:xfrm>
        </p:grpSpPr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6789673" y="205460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149674" y="2357109"/>
              <a:ext cx="4100001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s-ES" sz="1600" dirty="0"/>
                <a:t>Cantidad de bits insertados en la relación de la base de datos.</a:t>
              </a:r>
              <a:endParaRPr lang="es-MX" sz="1600" dirty="0"/>
            </a:p>
            <a:p>
              <a:pPr algn="just"/>
              <a:endParaRPr lang="es-MX" sz="1600" dirty="0"/>
            </a:p>
            <a:p>
              <a:endParaRPr lang="es-MX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49674" y="2021497"/>
              <a:ext cx="410000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b="1" dirty="0" err="1">
                  <a:solidFill>
                    <a:schemeClr val="bg2">
                      <a:lumMod val="25000"/>
                    </a:schemeClr>
                  </a:solidFill>
                </a:rPr>
                <a:t>Evaluaci</a:t>
              </a:r>
              <a:r>
                <a:rPr lang="es-ES" b="1" dirty="0" err="1">
                  <a:solidFill>
                    <a:schemeClr val="bg2">
                      <a:lumMod val="25000"/>
                    </a:schemeClr>
                  </a:solidFill>
                </a:rPr>
                <a:t>ón</a:t>
              </a:r>
              <a:r>
                <a:rPr lang="es-ES" b="1" dirty="0">
                  <a:solidFill>
                    <a:schemeClr val="bg2">
                      <a:lumMod val="25000"/>
                    </a:schemeClr>
                  </a:solidFill>
                </a:rPr>
                <a:t> de capacidad</a:t>
              </a:r>
              <a:endParaRPr lang="en-US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grpSp>
        <p:nvGrpSpPr>
          <p:cNvPr id="24" name="Group 8">
            <a:extLst>
              <a:ext uri="{FF2B5EF4-FFF2-40B4-BE49-F238E27FC236}">
                <a16:creationId xmlns:a16="http://schemas.microsoft.com/office/drawing/2014/main" id="{E2CAB0C2-D070-1C4E-BB0F-6A90E72F8911}"/>
              </a:ext>
            </a:extLst>
          </p:cNvPr>
          <p:cNvGrpSpPr/>
          <p:nvPr/>
        </p:nvGrpSpPr>
        <p:grpSpPr>
          <a:xfrm>
            <a:off x="1250906" y="1836025"/>
            <a:ext cx="4045772" cy="276999"/>
            <a:chOff x="6789673" y="3035848"/>
            <a:chExt cx="4460002" cy="276999"/>
          </a:xfrm>
        </p:grpSpPr>
        <p:sp>
          <p:nvSpPr>
            <p:cNvPr id="25" name="Rectangle 39">
              <a:extLst>
                <a:ext uri="{FF2B5EF4-FFF2-40B4-BE49-F238E27FC236}">
                  <a16:creationId xmlns:a16="http://schemas.microsoft.com/office/drawing/2014/main" id="{EE9D0EC1-3772-144B-A19D-B836287CB6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9673" y="3068958"/>
              <a:ext cx="180000" cy="18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27" name="TextBox 41">
              <a:extLst>
                <a:ext uri="{FF2B5EF4-FFF2-40B4-BE49-F238E27FC236}">
                  <a16:creationId xmlns:a16="http://schemas.microsoft.com/office/drawing/2014/main" id="{FFAD28AA-F198-A64D-8E4D-B4D78364EB83}"/>
                </a:ext>
              </a:extLst>
            </p:cNvPr>
            <p:cNvSpPr txBox="1"/>
            <p:nvPr/>
          </p:nvSpPr>
          <p:spPr>
            <a:xfrm>
              <a:off x="7149674" y="3035848"/>
              <a:ext cx="410000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s-ES" b="1" dirty="0">
                  <a:solidFill>
                    <a:schemeClr val="bg2">
                      <a:lumMod val="25000"/>
                    </a:schemeClr>
                  </a:solidFill>
                </a:rPr>
                <a:t>Evaluación de la usabilidad</a:t>
              </a:r>
              <a:endParaRPr lang="en-US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28" name="フッター プレースホルダー 2">
            <a:extLst>
              <a:ext uri="{FF2B5EF4-FFF2-40B4-BE49-F238E27FC236}">
                <a16:creationId xmlns:a16="http://schemas.microsoft.com/office/drawing/2014/main" id="{C6C06938-F95C-9E43-A2E2-30FFA2E42013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00B0A4BB-7174-ED4B-B04E-3CB4484C40F2}"/>
              </a:ext>
            </a:extLst>
          </p:cNvPr>
          <p:cNvGrpSpPr/>
          <p:nvPr/>
        </p:nvGrpSpPr>
        <p:grpSpPr>
          <a:xfrm>
            <a:off x="7096327" y="3777221"/>
            <a:ext cx="4045772" cy="1566718"/>
            <a:chOff x="6789673" y="2021497"/>
            <a:chExt cx="4460002" cy="1566718"/>
          </a:xfrm>
        </p:grpSpPr>
        <p:sp>
          <p:nvSpPr>
            <p:cNvPr id="22" name="Rectangle 33">
              <a:extLst>
                <a:ext uri="{FF2B5EF4-FFF2-40B4-BE49-F238E27FC236}">
                  <a16:creationId xmlns:a16="http://schemas.microsoft.com/office/drawing/2014/main" id="{8DF092A0-E6D6-F043-9FD0-B2AB44D9C2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9673" y="205460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23" name="TextBox 35">
              <a:extLst>
                <a:ext uri="{FF2B5EF4-FFF2-40B4-BE49-F238E27FC236}">
                  <a16:creationId xmlns:a16="http://schemas.microsoft.com/office/drawing/2014/main" id="{B161F9A2-E32D-4E40-8A0D-96966690E739}"/>
                </a:ext>
              </a:extLst>
            </p:cNvPr>
            <p:cNvSpPr txBox="1"/>
            <p:nvPr/>
          </p:nvSpPr>
          <p:spPr>
            <a:xfrm>
              <a:off x="7149674" y="2357109"/>
              <a:ext cx="4100001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s-ES" sz="1600" dirty="0"/>
                <a:t>Porcentaje de recuperación de la huella digital de acuerdo a diferentes niveles de severidad de un ataque.</a:t>
              </a:r>
              <a:endParaRPr lang="es-MX" sz="1600" dirty="0"/>
            </a:p>
            <a:p>
              <a:pPr algn="just"/>
              <a:endParaRPr lang="es-MX" sz="1600" dirty="0"/>
            </a:p>
            <a:p>
              <a:endParaRPr lang="es-MX" sz="1600" dirty="0"/>
            </a:p>
          </p:txBody>
        </p:sp>
        <p:sp>
          <p:nvSpPr>
            <p:cNvPr id="29" name="TextBox 36">
              <a:extLst>
                <a:ext uri="{FF2B5EF4-FFF2-40B4-BE49-F238E27FC236}">
                  <a16:creationId xmlns:a16="http://schemas.microsoft.com/office/drawing/2014/main" id="{C0DE28D9-BC1E-5B40-ABDD-06EF0D693546}"/>
                </a:ext>
              </a:extLst>
            </p:cNvPr>
            <p:cNvSpPr txBox="1"/>
            <p:nvPr/>
          </p:nvSpPr>
          <p:spPr>
            <a:xfrm>
              <a:off x="7149674" y="2021497"/>
              <a:ext cx="410000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b="1" dirty="0" err="1">
                  <a:solidFill>
                    <a:schemeClr val="bg2">
                      <a:lumMod val="25000"/>
                    </a:schemeClr>
                  </a:solidFill>
                </a:rPr>
                <a:t>Evaluaci</a:t>
              </a:r>
              <a:r>
                <a:rPr lang="es-ES" b="1" dirty="0" err="1">
                  <a:solidFill>
                    <a:schemeClr val="bg2">
                      <a:lumMod val="25000"/>
                    </a:schemeClr>
                  </a:solidFill>
                </a:rPr>
                <a:t>ón</a:t>
              </a:r>
              <a:r>
                <a:rPr lang="es-ES" b="1" dirty="0">
                  <a:solidFill>
                    <a:schemeClr val="bg2">
                      <a:lumMod val="25000"/>
                    </a:schemeClr>
                  </a:solidFill>
                </a:rPr>
                <a:t> de robustez</a:t>
              </a:r>
              <a:endParaRPr lang="en-US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5">
                <a:extLst>
                  <a:ext uri="{FF2B5EF4-FFF2-40B4-BE49-F238E27FC236}">
                    <a16:creationId xmlns:a16="http://schemas.microsoft.com/office/drawing/2014/main" id="{7973AB04-F8D6-C047-BC34-DEC085111FB6}"/>
                  </a:ext>
                </a:extLst>
              </p:cNvPr>
              <p:cNvSpPr txBox="1"/>
              <p:nvPr/>
            </p:nvSpPr>
            <p:spPr>
              <a:xfrm>
                <a:off x="1605915" y="2166897"/>
                <a:ext cx="4740294" cy="3577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en-US" sz="1600" dirty="0"/>
                  <a:t>Distorsi</a:t>
                </a:r>
                <a:r>
                  <a:rPr lang="es-ES" sz="1600" dirty="0" err="1"/>
                  <a:t>ón</a:t>
                </a:r>
                <a:r>
                  <a:rPr lang="es-ES" sz="1600" dirty="0"/>
                  <a:t> respecto a la relación de la base de datos.</a:t>
                </a:r>
              </a:p>
              <a:p>
                <a:pPr>
                  <a:spcBef>
                    <a:spcPts val="300"/>
                  </a:spcBef>
                </a:pPr>
                <a:r>
                  <a:rPr lang="es-E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Error Cuadrático Medio (MSE)</a:t>
                </a:r>
              </a:p>
              <a:p>
                <a:pPr>
                  <a:spcBef>
                    <a:spcPts val="3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𝑚𝑠𝑒</m:t>
                      </m:r>
                      <m:d>
                        <m:dPr>
                          <m:ctrlP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s-ES" sz="16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ES" sz="16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s-ES" sz="16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p>
                            <m:sSupPr>
                              <m:ctrlP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" sz="1600" b="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spcBef>
                    <a:spcPts val="300"/>
                  </a:spcBef>
                </a:pPr>
                <a:endParaRPr 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spcBef>
                    <a:spcPts val="300"/>
                  </a:spcBef>
                </a:pPr>
                <a:r>
                  <a:rPr lang="en-US" sz="1600" b="1" dirty="0">
                    <a:solidFill>
                      <a:schemeClr val="bg2">
                        <a:lumMod val="25000"/>
                      </a:schemeClr>
                    </a:solidFill>
                  </a:rPr>
                  <a:t>Error </a:t>
                </a:r>
                <a:r>
                  <a:rPr lang="en-US" sz="1600" b="1" dirty="0" err="1">
                    <a:solidFill>
                      <a:schemeClr val="bg2">
                        <a:lumMod val="25000"/>
                      </a:schemeClr>
                    </a:solidFill>
                  </a:rPr>
                  <a:t>Relativo</a:t>
                </a:r>
                <a:endParaRPr 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spcBef>
                    <a:spcPts val="300"/>
                  </a:spcBef>
                </a:pPr>
                <a:endParaRPr 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>
                  <a:spcBef>
                    <a:spcPts val="3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S" sz="16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es-ES" sz="16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s-ES" sz="16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s-ES" sz="16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es-ES" sz="16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spcBef>
                    <a:spcPts val="300"/>
                  </a:spcBef>
                </a:pPr>
                <a:endParaRPr 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spcBef>
                    <a:spcPts val="3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𝐸𝑅</m:t>
                          </m:r>
                        </m:sub>
                      </m:sSub>
                      <m:r>
                        <a:rPr lang="es-ES" sz="16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ES" sz="16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16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s-ES" sz="16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sz="16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s-ES" sz="16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ES" sz="16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16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s-ES" sz="16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6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s-ES" sz="16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s-ES" sz="1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  <m: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,  </m:t>
                          </m:r>
                          <m: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=#</m:t>
                          </m:r>
                          <m:r>
                            <a:rPr lang="es-ES" sz="1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𝑡𝑢𝑝𝑙𝑎𝑠</m:t>
                          </m:r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5">
                <a:extLst>
                  <a:ext uri="{FF2B5EF4-FFF2-40B4-BE49-F238E27FC236}">
                    <a16:creationId xmlns:a16="http://schemas.microsoft.com/office/drawing/2014/main" id="{7973AB04-F8D6-C047-BC34-DEC085111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915" y="2166897"/>
                <a:ext cx="4740294" cy="3577133"/>
              </a:xfrm>
              <a:prstGeom prst="rect">
                <a:avLst/>
              </a:prstGeom>
              <a:blipFill>
                <a:blip r:embed="rId3"/>
                <a:stretch>
                  <a:fillRect l="-2400" t="-7801" b="-3404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290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l"/>
            <a:r>
              <a:rPr kumimoji="1" lang="es-ES" altLang="ja-JP" sz="4400" spc="0" dirty="0"/>
              <a:t>Solución propuesta</a:t>
            </a:r>
            <a:endParaRPr kumimoji="1" lang="ja-JP" altLang="en-US" sz="4400" spc="0"/>
          </a:p>
        </p:txBody>
      </p:sp>
      <p:sp>
        <p:nvSpPr>
          <p:cNvPr id="22" name="スライド番号プレースホルダー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z="1400" b="1" smtClean="0"/>
              <a:pPr/>
              <a:t>22</a:t>
            </a:fld>
            <a:endParaRPr lang="en-US" sz="1400" b="1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3B934CD-204E-2147-9A54-334D129B7C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7965057A-3073-934A-AEB8-B75FA31EA94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5E4867FB-5F10-4A4A-B85C-9F0904C4165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68BFA05E-F10E-364C-948F-5B3792F5B79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24" name="Marcador de posición de texto 23">
            <a:extLst>
              <a:ext uri="{FF2B5EF4-FFF2-40B4-BE49-F238E27FC236}">
                <a16:creationId xmlns:a16="http://schemas.microsoft.com/office/drawing/2014/main" id="{DAD1A329-B14F-364F-8D2E-71ACDB7572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6" name="Marcador de posición de texto 25">
            <a:extLst>
              <a:ext uri="{FF2B5EF4-FFF2-40B4-BE49-F238E27FC236}">
                <a16:creationId xmlns:a16="http://schemas.microsoft.com/office/drawing/2014/main" id="{BB2EE794-8BB2-4741-8008-507DF5DE7C2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B4AE76B1-2237-F046-8C67-0CD4DDB92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9264296C-382E-F94A-AB38-C8B1786BB2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2" name="Marcador de posición de texto 31">
            <a:extLst>
              <a:ext uri="{FF2B5EF4-FFF2-40B4-BE49-F238E27FC236}">
                <a16:creationId xmlns:a16="http://schemas.microsoft.com/office/drawing/2014/main" id="{6C87DB2B-585F-3E45-AB44-85C59F40BA2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4" name="Marcador de posición de texto 33">
            <a:extLst>
              <a:ext uri="{FF2B5EF4-FFF2-40B4-BE49-F238E27FC236}">
                <a16:creationId xmlns:a16="http://schemas.microsoft.com/office/drawing/2014/main" id="{C1047F5B-DDE2-BE4D-A2E2-41817B6301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7" name="フッター プレースホルダー 2">
            <a:extLst>
              <a:ext uri="{FF2B5EF4-FFF2-40B4-BE49-F238E27FC236}">
                <a16:creationId xmlns:a16="http://schemas.microsoft.com/office/drawing/2014/main" id="{6F30E862-FD6C-4042-9133-7C70AB960A6B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021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Esquema propuesto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23</a:t>
            </a:fld>
            <a:endParaRPr lang="en-US" sz="1400" b="1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sp>
        <p:nvSpPr>
          <p:cNvPr id="38" name="フッター プレースホルダー 2">
            <a:extLst>
              <a:ext uri="{FF2B5EF4-FFF2-40B4-BE49-F238E27FC236}">
                <a16:creationId xmlns:a16="http://schemas.microsoft.com/office/drawing/2014/main" id="{E71A1FCE-DA49-BB47-A075-3EA8C38B3856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  <p:grpSp>
        <p:nvGrpSpPr>
          <p:cNvPr id="19" name="Agrupar 43">
            <a:extLst>
              <a:ext uri="{FF2B5EF4-FFF2-40B4-BE49-F238E27FC236}">
                <a16:creationId xmlns:a16="http://schemas.microsoft.com/office/drawing/2014/main" id="{CE3A478D-F864-744C-95A3-16D5624222E9}"/>
              </a:ext>
            </a:extLst>
          </p:cNvPr>
          <p:cNvGrpSpPr/>
          <p:nvPr/>
        </p:nvGrpSpPr>
        <p:grpSpPr>
          <a:xfrm>
            <a:off x="713986" y="1559552"/>
            <a:ext cx="5583048" cy="665033"/>
            <a:chOff x="2320092" y="1890132"/>
            <a:chExt cx="2575531" cy="1030212"/>
          </a:xfrm>
          <a:solidFill>
            <a:schemeClr val="tx1"/>
          </a:solidFill>
          <a:effectLst>
            <a:reflection endPos="0" dir="5400000" sy="-100000" algn="bl" rotWithShape="0"/>
          </a:effectLst>
        </p:grpSpPr>
        <p:sp>
          <p:nvSpPr>
            <p:cNvPr id="21" name="Cheurón 20">
              <a:extLst>
                <a:ext uri="{FF2B5EF4-FFF2-40B4-BE49-F238E27FC236}">
                  <a16:creationId xmlns:a16="http://schemas.microsoft.com/office/drawing/2014/main" id="{B694F9E9-3693-F448-9853-02FD3D73BE97}"/>
                </a:ext>
              </a:extLst>
            </p:cNvPr>
            <p:cNvSpPr/>
            <p:nvPr/>
          </p:nvSpPr>
          <p:spPr>
            <a:xfrm>
              <a:off x="2320092" y="1890132"/>
              <a:ext cx="2575531" cy="1030212"/>
            </a:xfrm>
            <a:prstGeom prst="chevron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Cheurón 4">
              <a:extLst>
                <a:ext uri="{FF2B5EF4-FFF2-40B4-BE49-F238E27FC236}">
                  <a16:creationId xmlns:a16="http://schemas.microsoft.com/office/drawing/2014/main" id="{AB1BFEDD-EE60-6346-A94D-C0D04434A077}"/>
                </a:ext>
              </a:extLst>
            </p:cNvPr>
            <p:cNvSpPr/>
            <p:nvPr/>
          </p:nvSpPr>
          <p:spPr>
            <a:xfrm>
              <a:off x="2835198" y="1890132"/>
              <a:ext cx="1545319" cy="103021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38895" tIns="112966" rIns="112966" bIns="112966" numCol="1" spcCol="1270" anchor="ctr" anchorCtr="0">
              <a:noAutofit/>
            </a:bodyPr>
            <a:lstStyle/>
            <a:p>
              <a:pPr algn="ctr" defTabSz="376552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_tradnl" sz="8471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Agrupar 29">
            <a:extLst>
              <a:ext uri="{FF2B5EF4-FFF2-40B4-BE49-F238E27FC236}">
                <a16:creationId xmlns:a16="http://schemas.microsoft.com/office/drawing/2014/main" id="{92C3F940-CFB9-D14A-A72D-AD4CE1678433}"/>
              </a:ext>
            </a:extLst>
          </p:cNvPr>
          <p:cNvGrpSpPr/>
          <p:nvPr/>
        </p:nvGrpSpPr>
        <p:grpSpPr>
          <a:xfrm>
            <a:off x="6009775" y="1559552"/>
            <a:ext cx="5607831" cy="665033"/>
            <a:chOff x="2320092" y="1890132"/>
            <a:chExt cx="2575531" cy="1030212"/>
          </a:xfrm>
          <a:solidFill>
            <a:schemeClr val="tx1"/>
          </a:solidFill>
          <a:effectLst>
            <a:reflection endPos="0" dir="5400000" sy="-100000" algn="bl" rotWithShape="0"/>
          </a:effectLst>
        </p:grpSpPr>
        <p:sp>
          <p:nvSpPr>
            <p:cNvPr id="24" name="Cheurón 23">
              <a:extLst>
                <a:ext uri="{FF2B5EF4-FFF2-40B4-BE49-F238E27FC236}">
                  <a16:creationId xmlns:a16="http://schemas.microsoft.com/office/drawing/2014/main" id="{750B9D08-A555-224E-AC27-1F02F1122F4F}"/>
                </a:ext>
              </a:extLst>
            </p:cNvPr>
            <p:cNvSpPr/>
            <p:nvPr/>
          </p:nvSpPr>
          <p:spPr>
            <a:xfrm>
              <a:off x="2320092" y="1890132"/>
              <a:ext cx="2575531" cy="1030212"/>
            </a:xfrm>
            <a:prstGeom prst="chevron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Cheurón 4">
              <a:extLst>
                <a:ext uri="{FF2B5EF4-FFF2-40B4-BE49-F238E27FC236}">
                  <a16:creationId xmlns:a16="http://schemas.microsoft.com/office/drawing/2014/main" id="{39A7C7D8-0390-8948-890A-1DF6D16C6966}"/>
                </a:ext>
              </a:extLst>
            </p:cNvPr>
            <p:cNvSpPr/>
            <p:nvPr/>
          </p:nvSpPr>
          <p:spPr>
            <a:xfrm>
              <a:off x="2835198" y="1890132"/>
              <a:ext cx="1545319" cy="103021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38895" tIns="112966" rIns="112966" bIns="112966" numCol="1" spcCol="1270" anchor="ctr" anchorCtr="0">
              <a:noAutofit/>
            </a:bodyPr>
            <a:lstStyle/>
            <a:p>
              <a:pPr algn="ctr" defTabSz="376552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_tradnl" sz="8471"/>
            </a:p>
          </p:txBody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9FBBBA3-2D8F-024A-9DA1-DA163D3AD46F}"/>
              </a:ext>
            </a:extLst>
          </p:cNvPr>
          <p:cNvSpPr txBox="1"/>
          <p:nvPr/>
        </p:nvSpPr>
        <p:spPr>
          <a:xfrm>
            <a:off x="1214384" y="1700482"/>
            <a:ext cx="3974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 err="1">
                <a:solidFill>
                  <a:schemeClr val="bg1"/>
                </a:solidFill>
              </a:rPr>
              <a:t>Inserci</a:t>
            </a:r>
            <a:r>
              <a:rPr lang="es-ES" sz="1600" b="1" dirty="0" err="1">
                <a:solidFill>
                  <a:schemeClr val="bg1"/>
                </a:solidFill>
              </a:rPr>
              <a:t>ón</a:t>
            </a:r>
            <a:r>
              <a:rPr lang="es-ES" sz="1600" b="1" dirty="0">
                <a:solidFill>
                  <a:schemeClr val="bg1"/>
                </a:solidFill>
              </a:rPr>
              <a:t> de la Huella Digital</a:t>
            </a:r>
            <a:endParaRPr lang="es-ES_tradnl" sz="1600" b="1" dirty="0">
              <a:solidFill>
                <a:schemeClr val="bg1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75A1C54-0CCF-C14C-A59D-7A81468FA400}"/>
              </a:ext>
            </a:extLst>
          </p:cNvPr>
          <p:cNvSpPr txBox="1"/>
          <p:nvPr/>
        </p:nvSpPr>
        <p:spPr>
          <a:xfrm>
            <a:off x="6768091" y="1714130"/>
            <a:ext cx="458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 err="1">
                <a:solidFill>
                  <a:schemeClr val="bg1"/>
                </a:solidFill>
              </a:rPr>
              <a:t>Detecci</a:t>
            </a:r>
            <a:r>
              <a:rPr lang="es-ES" sz="1600" b="1" dirty="0" err="1">
                <a:solidFill>
                  <a:schemeClr val="bg1"/>
                </a:solidFill>
              </a:rPr>
              <a:t>ón</a:t>
            </a:r>
            <a:r>
              <a:rPr lang="es-ES" sz="1600" b="1" dirty="0">
                <a:solidFill>
                  <a:schemeClr val="bg1"/>
                </a:solidFill>
              </a:rPr>
              <a:t> y Recuperación de la Huella Digital</a:t>
            </a:r>
            <a:endParaRPr lang="es-ES_tradnl" sz="1600" b="1" dirty="0">
              <a:solidFill>
                <a:schemeClr val="bg1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BA64A15-F0CB-404F-8A48-869C612553DE}"/>
              </a:ext>
            </a:extLst>
          </p:cNvPr>
          <p:cNvSpPr txBox="1"/>
          <p:nvPr/>
        </p:nvSpPr>
        <p:spPr>
          <a:xfrm>
            <a:off x="356797" y="2477285"/>
            <a:ext cx="2700302" cy="461665"/>
          </a:xfrm>
          <a:prstGeom prst="rect">
            <a:avLst/>
          </a:prstGeom>
          <a:solidFill>
            <a:srgbClr val="D87C7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 err="1">
                <a:latin typeface="Corbel" charset="0"/>
                <a:ea typeface="Corbel" charset="0"/>
                <a:cs typeface="Corbel" charset="0"/>
              </a:rPr>
              <a:t>Construcci</a:t>
            </a:r>
            <a:r>
              <a:rPr lang="es-ES" sz="1200" dirty="0" err="1">
                <a:latin typeface="Corbel" charset="0"/>
                <a:ea typeface="Corbel" charset="0"/>
                <a:cs typeface="Corbel" charset="0"/>
              </a:rPr>
              <a:t>ón</a:t>
            </a:r>
            <a:r>
              <a:rPr lang="es-ES" sz="1200" dirty="0">
                <a:latin typeface="Corbel" charset="0"/>
                <a:ea typeface="Corbel" charset="0"/>
                <a:cs typeface="Corbel" charset="0"/>
              </a:rPr>
              <a:t> de huella digital utilizando</a:t>
            </a:r>
            <a:r>
              <a:rPr lang="es-ES_tradnl" sz="1200" dirty="0">
                <a:latin typeface="Corbel" charset="0"/>
                <a:ea typeface="Corbel" charset="0"/>
                <a:cs typeface="Corbel" charset="0"/>
              </a:rPr>
              <a:t> el esquema de Tardos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E26E8B7-0795-FD41-9390-CB8ACB57F234}"/>
              </a:ext>
            </a:extLst>
          </p:cNvPr>
          <p:cNvSpPr txBox="1"/>
          <p:nvPr/>
        </p:nvSpPr>
        <p:spPr>
          <a:xfrm>
            <a:off x="356797" y="5626208"/>
            <a:ext cx="181319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1200" dirty="0">
                <a:latin typeface="Corbel" charset="0"/>
                <a:ea typeface="Corbel" charset="0"/>
                <a:cs typeface="Corbel" charset="0"/>
              </a:rPr>
              <a:t>Base de Datos Original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F8D4607-AAA7-2E41-82A9-FEB3502552E0}"/>
              </a:ext>
            </a:extLst>
          </p:cNvPr>
          <p:cNvSpPr txBox="1"/>
          <p:nvPr/>
        </p:nvSpPr>
        <p:spPr>
          <a:xfrm>
            <a:off x="356797" y="3325683"/>
            <a:ext cx="27003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8500" indent="-348500">
              <a:buFont typeface="Wingdings" charset="2"/>
              <a:buChar char="Ø"/>
            </a:pPr>
            <a:r>
              <a:rPr lang="es-ES_tradnl" sz="1200" dirty="0" err="1">
                <a:latin typeface="Corbel" charset="0"/>
                <a:ea typeface="Corbel" charset="0"/>
                <a:cs typeface="Corbel" charset="0"/>
              </a:rPr>
              <a:t>Selecci</a:t>
            </a:r>
            <a:r>
              <a:rPr lang="es-ES" sz="1200" dirty="0" err="1">
                <a:latin typeface="Corbel" charset="0"/>
                <a:ea typeface="Corbel" charset="0"/>
                <a:cs typeface="Corbel" charset="0"/>
              </a:rPr>
              <a:t>ón</a:t>
            </a:r>
            <a:r>
              <a:rPr lang="es-ES" sz="1200" dirty="0">
                <a:latin typeface="Corbel" charset="0"/>
                <a:ea typeface="Corbel" charset="0"/>
                <a:cs typeface="Corbel" charset="0"/>
              </a:rPr>
              <a:t> de atributos a modificar</a:t>
            </a:r>
            <a:endParaRPr lang="es-ES_tradnl" sz="1200" dirty="0">
              <a:latin typeface="Corbel" charset="0"/>
              <a:ea typeface="Corbel" charset="0"/>
              <a:cs typeface="Corbel" charset="0"/>
            </a:endParaRPr>
          </a:p>
          <a:p>
            <a:pPr marL="348500" indent="-348500">
              <a:buFont typeface="Wingdings" charset="2"/>
              <a:buChar char="Ø"/>
            </a:pPr>
            <a:r>
              <a:rPr lang="es-ES_tradnl" sz="1200" dirty="0">
                <a:latin typeface="Corbel" charset="0"/>
                <a:ea typeface="Corbel" charset="0"/>
                <a:cs typeface="Corbel" charset="0"/>
              </a:rPr>
              <a:t>Llave secreta</a:t>
            </a:r>
          </a:p>
          <a:p>
            <a:pPr marL="348500" indent="-348500">
              <a:buFont typeface="Wingdings" charset="2"/>
              <a:buChar char="Ø"/>
            </a:pPr>
            <a:r>
              <a:rPr lang="es-ES_tradnl" sz="1200" dirty="0" err="1">
                <a:latin typeface="Corbel" charset="0"/>
                <a:ea typeface="Corbel" charset="0"/>
                <a:cs typeface="Corbel" charset="0"/>
              </a:rPr>
              <a:t>Selecci</a:t>
            </a:r>
            <a:r>
              <a:rPr lang="es-ES" sz="1200" dirty="0" err="1">
                <a:latin typeface="Corbel" charset="0"/>
                <a:ea typeface="Corbel" charset="0"/>
                <a:cs typeface="Corbel" charset="0"/>
              </a:rPr>
              <a:t>ón</a:t>
            </a:r>
            <a:r>
              <a:rPr lang="es-ES" sz="1200" dirty="0">
                <a:latin typeface="Corbel" charset="0"/>
                <a:ea typeface="Corbel" charset="0"/>
                <a:cs typeface="Corbel" charset="0"/>
              </a:rPr>
              <a:t> de </a:t>
            </a:r>
            <a:r>
              <a:rPr lang="es-ES_tradnl" sz="1200" dirty="0">
                <a:latin typeface="Corbel" charset="0"/>
                <a:ea typeface="Corbel" charset="0"/>
                <a:cs typeface="Corbel" charset="0"/>
              </a:rPr>
              <a:t>parámetros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489A861-2151-B641-93DC-8A945DCC810D}"/>
              </a:ext>
            </a:extLst>
          </p:cNvPr>
          <p:cNvSpPr txBox="1"/>
          <p:nvPr/>
        </p:nvSpPr>
        <p:spPr>
          <a:xfrm>
            <a:off x="356797" y="4664011"/>
            <a:ext cx="181319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>
                <a:latin typeface="Corbel" charset="0"/>
                <a:ea typeface="Corbel" charset="0"/>
                <a:cs typeface="Corbel" charset="0"/>
              </a:rPr>
              <a:t>Copia de la Base de Datos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6BE74BF-3EE6-CC44-9CA1-D32E99831BBB}"/>
              </a:ext>
            </a:extLst>
          </p:cNvPr>
          <p:cNvSpPr txBox="1"/>
          <p:nvPr/>
        </p:nvSpPr>
        <p:spPr>
          <a:xfrm>
            <a:off x="2595390" y="4218488"/>
            <a:ext cx="269961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sz="1200" dirty="0">
                <a:latin typeface="Corbel" charset="0"/>
                <a:ea typeface="Corbel" charset="0"/>
                <a:cs typeface="Corbel" charset="0"/>
              </a:rPr>
              <a:t>Insertar Huella Digital </a:t>
            </a:r>
          </a:p>
          <a:p>
            <a:pPr marL="820637" indent="-348500">
              <a:buFont typeface="Wingdings" charset="2"/>
              <a:buChar char="Ø"/>
            </a:pPr>
            <a:r>
              <a:rPr lang="es-ES_tradnl" sz="1200" dirty="0" err="1">
                <a:latin typeface="Corbel" charset="0"/>
                <a:ea typeface="Corbel" charset="0"/>
                <a:cs typeface="Corbel" charset="0"/>
              </a:rPr>
              <a:t>Selecci</a:t>
            </a:r>
            <a:r>
              <a:rPr lang="es-ES" sz="1200" dirty="0" err="1">
                <a:latin typeface="Corbel" charset="0"/>
                <a:ea typeface="Corbel" charset="0"/>
                <a:cs typeface="Corbel" charset="0"/>
              </a:rPr>
              <a:t>ón</a:t>
            </a:r>
            <a:r>
              <a:rPr lang="es-ES" sz="1200" dirty="0">
                <a:latin typeface="Corbel" charset="0"/>
                <a:ea typeface="Corbel" charset="0"/>
                <a:cs typeface="Corbel" charset="0"/>
              </a:rPr>
              <a:t> de </a:t>
            </a:r>
            <a:r>
              <a:rPr lang="es-ES" sz="1200" dirty="0" err="1">
                <a:latin typeface="Corbel" charset="0"/>
                <a:ea typeface="Corbel" charset="0"/>
                <a:cs typeface="Corbel" charset="0"/>
              </a:rPr>
              <a:t>tupla</a:t>
            </a:r>
            <a:endParaRPr lang="es-ES_tradnl" sz="1200" dirty="0">
              <a:latin typeface="Corbel" charset="0"/>
              <a:ea typeface="Corbel" charset="0"/>
              <a:cs typeface="Corbel" charset="0"/>
            </a:endParaRPr>
          </a:p>
          <a:p>
            <a:pPr marL="820637" indent="-348500">
              <a:buFont typeface="Wingdings" charset="2"/>
              <a:buChar char="Ø"/>
            </a:pPr>
            <a:r>
              <a:rPr lang="es-ES_tradnl" sz="1200" dirty="0" err="1">
                <a:latin typeface="Corbel" charset="0"/>
                <a:ea typeface="Corbel" charset="0"/>
                <a:cs typeface="Corbel" charset="0"/>
              </a:rPr>
              <a:t>Selecci</a:t>
            </a:r>
            <a:r>
              <a:rPr lang="es-ES" sz="1200" dirty="0" err="1">
                <a:latin typeface="Corbel" charset="0"/>
                <a:ea typeface="Corbel" charset="0"/>
                <a:cs typeface="Corbel" charset="0"/>
              </a:rPr>
              <a:t>ón</a:t>
            </a:r>
            <a:r>
              <a:rPr lang="es-ES" sz="1200" dirty="0">
                <a:latin typeface="Corbel" charset="0"/>
                <a:ea typeface="Corbel" charset="0"/>
                <a:cs typeface="Corbel" charset="0"/>
              </a:rPr>
              <a:t>  de número de bits a insertar</a:t>
            </a:r>
            <a:endParaRPr lang="es-ES_tradnl" sz="1200" dirty="0">
              <a:latin typeface="Corbel" charset="0"/>
              <a:ea typeface="Corbel" charset="0"/>
              <a:cs typeface="Corbel" charset="0"/>
            </a:endParaRPr>
          </a:p>
          <a:p>
            <a:pPr marL="820637" indent="-348500">
              <a:buFont typeface="Wingdings" charset="2"/>
              <a:buChar char="Ø"/>
            </a:pPr>
            <a:r>
              <a:rPr lang="es-ES_tradnl" sz="1200" dirty="0" err="1">
                <a:latin typeface="Corbel" charset="0"/>
                <a:ea typeface="Corbel" charset="0"/>
                <a:cs typeface="Corbel" charset="0"/>
              </a:rPr>
              <a:t>Selecci</a:t>
            </a:r>
            <a:r>
              <a:rPr lang="es-ES" sz="1200" dirty="0" err="1">
                <a:latin typeface="Corbel" charset="0"/>
                <a:ea typeface="Corbel" charset="0"/>
                <a:cs typeface="Corbel" charset="0"/>
              </a:rPr>
              <a:t>ón</a:t>
            </a:r>
            <a:r>
              <a:rPr lang="es-ES" sz="1200" dirty="0">
                <a:latin typeface="Corbel" charset="0"/>
                <a:ea typeface="Corbel" charset="0"/>
                <a:cs typeface="Corbel" charset="0"/>
              </a:rPr>
              <a:t> de bits de huella a insertar</a:t>
            </a:r>
            <a:endParaRPr lang="es-ES_tradnl" sz="1200" dirty="0">
              <a:latin typeface="Corbel" charset="0"/>
              <a:ea typeface="Corbel" charset="0"/>
              <a:cs typeface="Corbel" charset="0"/>
            </a:endParaRPr>
          </a:p>
          <a:p>
            <a:pPr marL="820637" indent="-348500">
              <a:buFont typeface="Wingdings" charset="2"/>
              <a:buChar char="Ø"/>
            </a:pPr>
            <a:endParaRPr lang="es-ES_tradnl" sz="1200" dirty="0">
              <a:latin typeface="Corbel" charset="0"/>
              <a:ea typeface="Corbel" charset="0"/>
              <a:cs typeface="Corbel" charset="0"/>
            </a:endParaRPr>
          </a:p>
          <a:p>
            <a:pPr marL="820637" indent="-348500">
              <a:buFont typeface="Wingdings" charset="2"/>
              <a:buChar char="Ø"/>
            </a:pPr>
            <a:endParaRPr lang="es-ES_tradnl" sz="1200" dirty="0">
              <a:latin typeface="Corbel" charset="0"/>
              <a:ea typeface="Corbel" charset="0"/>
              <a:cs typeface="Corbel" charset="0"/>
            </a:endParaRPr>
          </a:p>
          <a:p>
            <a:pPr marL="820637" indent="-348500">
              <a:buFont typeface="Wingdings" charset="2"/>
              <a:buChar char="Ø"/>
            </a:pPr>
            <a:endParaRPr lang="es-ES_tradnl" sz="12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1F6091-B91E-D945-920F-F6CA92E5D06E}"/>
              </a:ext>
            </a:extLst>
          </p:cNvPr>
          <p:cNvSpPr txBox="1"/>
          <p:nvPr/>
        </p:nvSpPr>
        <p:spPr>
          <a:xfrm>
            <a:off x="4708478" y="3391089"/>
            <a:ext cx="2116956" cy="523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latin typeface="Corbel" charset="0"/>
                <a:ea typeface="Corbel" charset="0"/>
                <a:cs typeface="Corbel" charset="0"/>
              </a:rPr>
              <a:t>Copia de la Base de Datos con Huella Digital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412FE045-03D0-7445-A5B1-98166F402712}"/>
              </a:ext>
            </a:extLst>
          </p:cNvPr>
          <p:cNvSpPr txBox="1"/>
          <p:nvPr/>
        </p:nvSpPr>
        <p:spPr>
          <a:xfrm>
            <a:off x="7801010" y="2445545"/>
            <a:ext cx="277395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8500" indent="-348500">
              <a:buFont typeface="Wingdings" charset="2"/>
              <a:buChar char="Ø"/>
            </a:pPr>
            <a:r>
              <a:rPr lang="es-ES_tradnl" sz="1200" dirty="0" err="1">
                <a:solidFill>
                  <a:sysClr val="windowText" lastClr="000000"/>
                </a:solidFill>
                <a:latin typeface="Corbel" charset="0"/>
                <a:ea typeface="Corbel" charset="0"/>
                <a:cs typeface="Corbel" charset="0"/>
              </a:rPr>
              <a:t>Selecci</a:t>
            </a:r>
            <a:r>
              <a:rPr lang="es-ES" sz="1200" dirty="0" err="1">
                <a:solidFill>
                  <a:sysClr val="windowText" lastClr="000000"/>
                </a:solidFill>
                <a:latin typeface="Corbel" charset="0"/>
                <a:ea typeface="Corbel" charset="0"/>
                <a:cs typeface="Corbel" charset="0"/>
              </a:rPr>
              <a:t>ón</a:t>
            </a:r>
            <a:r>
              <a:rPr lang="es-ES" sz="1200" dirty="0">
                <a:solidFill>
                  <a:sysClr val="windowText" lastClr="000000"/>
                </a:solidFill>
                <a:latin typeface="Corbel" charset="0"/>
                <a:ea typeface="Corbel" charset="0"/>
                <a:cs typeface="Corbel" charset="0"/>
              </a:rPr>
              <a:t> de atributos modificados</a:t>
            </a:r>
            <a:endParaRPr lang="es-ES_tradnl" sz="1200" dirty="0">
              <a:solidFill>
                <a:sysClr val="windowText" lastClr="000000"/>
              </a:solidFill>
              <a:latin typeface="Corbel" charset="0"/>
              <a:ea typeface="Corbel" charset="0"/>
              <a:cs typeface="Corbel" charset="0"/>
            </a:endParaRPr>
          </a:p>
          <a:p>
            <a:pPr marL="348500" indent="-348500">
              <a:buFont typeface="Wingdings" charset="2"/>
              <a:buChar char="Ø"/>
            </a:pPr>
            <a:r>
              <a:rPr lang="es-ES_tradnl" sz="1200" dirty="0">
                <a:solidFill>
                  <a:sysClr val="windowText" lastClr="000000"/>
                </a:solidFill>
                <a:latin typeface="Corbel" charset="0"/>
                <a:ea typeface="Corbel" charset="0"/>
                <a:cs typeface="Corbel" charset="0"/>
              </a:rPr>
              <a:t>Llave secreta</a:t>
            </a:r>
          </a:p>
          <a:p>
            <a:pPr marL="348500" indent="-348500">
              <a:buFont typeface="Wingdings" charset="2"/>
              <a:buChar char="Ø"/>
            </a:pPr>
            <a:r>
              <a:rPr lang="es-ES_tradnl" sz="1200" dirty="0" err="1">
                <a:solidFill>
                  <a:sysClr val="windowText" lastClr="000000"/>
                </a:solidFill>
                <a:latin typeface="Corbel" charset="0"/>
                <a:ea typeface="Corbel" charset="0"/>
                <a:cs typeface="Corbel" charset="0"/>
              </a:rPr>
              <a:t>Selecci</a:t>
            </a:r>
            <a:r>
              <a:rPr lang="es-ES" sz="1200" dirty="0" err="1">
                <a:solidFill>
                  <a:sysClr val="windowText" lastClr="000000"/>
                </a:solidFill>
                <a:latin typeface="Corbel" charset="0"/>
                <a:ea typeface="Corbel" charset="0"/>
                <a:cs typeface="Corbel" charset="0"/>
              </a:rPr>
              <a:t>ón</a:t>
            </a:r>
            <a:r>
              <a:rPr lang="es-ES" sz="1200" dirty="0">
                <a:solidFill>
                  <a:sysClr val="windowText" lastClr="000000"/>
                </a:solidFill>
                <a:latin typeface="Corbel" charset="0"/>
                <a:ea typeface="Corbel" charset="0"/>
                <a:cs typeface="Corbel" charset="0"/>
              </a:rPr>
              <a:t> de </a:t>
            </a:r>
            <a:r>
              <a:rPr lang="es-ES_tradnl" sz="1200" dirty="0">
                <a:solidFill>
                  <a:sysClr val="windowText" lastClr="000000"/>
                </a:solidFill>
                <a:latin typeface="Corbel" charset="0"/>
                <a:ea typeface="Corbel" charset="0"/>
                <a:cs typeface="Corbel" charset="0"/>
              </a:rPr>
              <a:t>parámetros 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02BD5F5F-FCA2-554E-ACAC-F781C7848DD9}"/>
              </a:ext>
            </a:extLst>
          </p:cNvPr>
          <p:cNvSpPr txBox="1"/>
          <p:nvPr/>
        </p:nvSpPr>
        <p:spPr>
          <a:xfrm>
            <a:off x="7482939" y="3434112"/>
            <a:ext cx="441791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sz="1200" dirty="0" err="1">
                <a:latin typeface="Corbel" charset="0"/>
                <a:ea typeface="Corbel" charset="0"/>
                <a:cs typeface="Corbel" charset="0"/>
              </a:rPr>
              <a:t>Detecci</a:t>
            </a:r>
            <a:r>
              <a:rPr lang="es-ES" sz="1200" dirty="0" err="1">
                <a:latin typeface="Corbel" charset="0"/>
                <a:ea typeface="Corbel" charset="0"/>
                <a:cs typeface="Corbel" charset="0"/>
              </a:rPr>
              <a:t>ón</a:t>
            </a:r>
            <a:r>
              <a:rPr lang="es-ES" sz="1200" dirty="0">
                <a:latin typeface="Corbel" charset="0"/>
                <a:ea typeface="Corbel" charset="0"/>
                <a:cs typeface="Corbel" charset="0"/>
              </a:rPr>
              <a:t> de huella digital</a:t>
            </a:r>
            <a:endParaRPr lang="es-ES_tradnl" sz="1200" dirty="0">
              <a:latin typeface="Corbel" charset="0"/>
              <a:ea typeface="Corbel" charset="0"/>
              <a:cs typeface="Corbel" charset="0"/>
            </a:endParaRPr>
          </a:p>
          <a:p>
            <a:endParaRPr lang="es-ES_tradnl" sz="1200" dirty="0">
              <a:latin typeface="Corbel" charset="0"/>
              <a:ea typeface="Corbel" charset="0"/>
              <a:cs typeface="Corbel" charset="0"/>
            </a:endParaRPr>
          </a:p>
          <a:p>
            <a:pPr marL="820637" indent="-348500">
              <a:buFont typeface="Wingdings" charset="2"/>
              <a:buChar char="Ø"/>
            </a:pPr>
            <a:r>
              <a:rPr lang="es-ES_tradnl" sz="1200" dirty="0" err="1">
                <a:latin typeface="Corbel" charset="0"/>
                <a:ea typeface="Corbel" charset="0"/>
                <a:cs typeface="Corbel" charset="0"/>
              </a:rPr>
              <a:t>Selecci</a:t>
            </a:r>
            <a:r>
              <a:rPr lang="es-ES" sz="1200" dirty="0" err="1">
                <a:latin typeface="Corbel" charset="0"/>
                <a:ea typeface="Corbel" charset="0"/>
                <a:cs typeface="Corbel" charset="0"/>
              </a:rPr>
              <a:t>ón</a:t>
            </a:r>
            <a:r>
              <a:rPr lang="es-ES" sz="1200" dirty="0">
                <a:latin typeface="Corbel" charset="0"/>
                <a:ea typeface="Corbel" charset="0"/>
                <a:cs typeface="Corbel" charset="0"/>
              </a:rPr>
              <a:t> de </a:t>
            </a:r>
            <a:r>
              <a:rPr lang="es-ES" sz="1200" dirty="0" err="1">
                <a:latin typeface="Corbel" charset="0"/>
                <a:ea typeface="Corbel" charset="0"/>
                <a:cs typeface="Corbel" charset="0"/>
              </a:rPr>
              <a:t>tupla</a:t>
            </a:r>
            <a:endParaRPr lang="es-ES_tradnl" sz="1200" dirty="0">
              <a:latin typeface="Corbel" charset="0"/>
              <a:ea typeface="Corbel" charset="0"/>
              <a:cs typeface="Corbel" charset="0"/>
            </a:endParaRPr>
          </a:p>
          <a:p>
            <a:pPr marL="820637" indent="-348500">
              <a:buFont typeface="Wingdings" charset="2"/>
              <a:buChar char="Ø"/>
            </a:pPr>
            <a:r>
              <a:rPr lang="es-ES_tradnl" sz="1200" dirty="0" err="1">
                <a:latin typeface="Corbel" charset="0"/>
                <a:ea typeface="Corbel" charset="0"/>
                <a:cs typeface="Corbel" charset="0"/>
              </a:rPr>
              <a:t>Selecci</a:t>
            </a:r>
            <a:r>
              <a:rPr lang="es-ES" sz="1200" dirty="0" err="1">
                <a:latin typeface="Corbel" charset="0"/>
                <a:ea typeface="Corbel" charset="0"/>
                <a:cs typeface="Corbel" charset="0"/>
              </a:rPr>
              <a:t>ón</a:t>
            </a:r>
            <a:r>
              <a:rPr lang="es-ES" sz="1200" dirty="0">
                <a:latin typeface="Corbel" charset="0"/>
                <a:ea typeface="Corbel" charset="0"/>
                <a:cs typeface="Corbel" charset="0"/>
              </a:rPr>
              <a:t> de número de</a:t>
            </a:r>
          </a:p>
          <a:p>
            <a:pPr marL="472137"/>
            <a:r>
              <a:rPr lang="es-ES" sz="1200" dirty="0">
                <a:latin typeface="Corbel" charset="0"/>
                <a:ea typeface="Corbel" charset="0"/>
                <a:cs typeface="Corbel" charset="0"/>
              </a:rPr>
              <a:t>        bits a detectar</a:t>
            </a:r>
            <a:endParaRPr lang="es-ES_tradnl" sz="1200" dirty="0">
              <a:latin typeface="Corbel" charset="0"/>
              <a:ea typeface="Corbel" charset="0"/>
              <a:cs typeface="Corbel" charset="0"/>
            </a:endParaRPr>
          </a:p>
          <a:p>
            <a:pPr marL="820637" indent="-348500">
              <a:buFont typeface="Wingdings" charset="2"/>
              <a:buChar char="Ø"/>
            </a:pPr>
            <a:endParaRPr lang="es-ES_tradnl" sz="12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844AA81-DDEA-ED40-8FB2-32679C613A9D}"/>
              </a:ext>
            </a:extLst>
          </p:cNvPr>
          <p:cNvSpPr txBox="1"/>
          <p:nvPr/>
        </p:nvSpPr>
        <p:spPr>
          <a:xfrm>
            <a:off x="10120240" y="4034277"/>
            <a:ext cx="155189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 err="1">
                <a:latin typeface="Corbel" charset="0"/>
                <a:ea typeface="Corbel" charset="0"/>
                <a:cs typeface="Corbel" charset="0"/>
              </a:rPr>
              <a:t>Funci</a:t>
            </a:r>
            <a:r>
              <a:rPr lang="es-ES" sz="1200" dirty="0" err="1">
                <a:latin typeface="Corbel" charset="0"/>
                <a:ea typeface="Corbel" charset="0"/>
                <a:cs typeface="Corbel" charset="0"/>
              </a:rPr>
              <a:t>ón</a:t>
            </a:r>
            <a:r>
              <a:rPr lang="es-ES" sz="1200" dirty="0">
                <a:latin typeface="Corbel" charset="0"/>
                <a:ea typeface="Corbel" charset="0"/>
                <a:cs typeface="Corbel" charset="0"/>
              </a:rPr>
              <a:t> de </a:t>
            </a:r>
            <a:r>
              <a:rPr lang="es-ES_tradnl" sz="1200" dirty="0" err="1">
                <a:latin typeface="Corbel" charset="0"/>
                <a:ea typeface="Corbel" charset="0"/>
                <a:cs typeface="Corbel" charset="0"/>
              </a:rPr>
              <a:t>votaci</a:t>
            </a:r>
            <a:r>
              <a:rPr lang="es-ES" sz="1200" dirty="0" err="1">
                <a:latin typeface="Corbel" charset="0"/>
                <a:ea typeface="Corbel" charset="0"/>
                <a:cs typeface="Corbel" charset="0"/>
              </a:rPr>
              <a:t>ón</a:t>
            </a:r>
            <a:r>
              <a:rPr lang="es-ES" sz="1200" dirty="0">
                <a:latin typeface="Corbel" charset="0"/>
                <a:ea typeface="Corbel" charset="0"/>
                <a:cs typeface="Corbel" charset="0"/>
              </a:rPr>
              <a:t> de mayoría</a:t>
            </a:r>
            <a:endParaRPr lang="es-ES_tradnl" sz="12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0503FA7-2ACC-164E-B72C-45393F1BA245}"/>
              </a:ext>
            </a:extLst>
          </p:cNvPr>
          <p:cNvSpPr txBox="1"/>
          <p:nvPr/>
        </p:nvSpPr>
        <p:spPr>
          <a:xfrm>
            <a:off x="10112682" y="3595695"/>
            <a:ext cx="168234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sz="1200" dirty="0">
                <a:latin typeface="Corbel" charset="0"/>
                <a:ea typeface="Corbel" charset="0"/>
                <a:cs typeface="Corbel" charset="0"/>
              </a:rPr>
              <a:t>Algoritmo de </a:t>
            </a:r>
            <a:r>
              <a:rPr lang="es-ES_tradnl" sz="1200" dirty="0" err="1">
                <a:latin typeface="Corbel" charset="0"/>
                <a:ea typeface="Corbel" charset="0"/>
                <a:cs typeface="Corbel" charset="0"/>
              </a:rPr>
              <a:t>Distorsi</a:t>
            </a:r>
            <a:r>
              <a:rPr lang="es-ES" sz="1200" dirty="0" err="1">
                <a:latin typeface="Corbel" charset="0"/>
                <a:ea typeface="Corbel" charset="0"/>
                <a:cs typeface="Corbel" charset="0"/>
              </a:rPr>
              <a:t>ón</a:t>
            </a:r>
            <a:endParaRPr lang="es-ES_tradnl" sz="12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CD9CCB5-B6D5-1E4E-9F30-524C95965FDE}"/>
              </a:ext>
            </a:extLst>
          </p:cNvPr>
          <p:cNvSpPr txBox="1"/>
          <p:nvPr/>
        </p:nvSpPr>
        <p:spPr>
          <a:xfrm>
            <a:off x="9615578" y="4976562"/>
            <a:ext cx="20020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>
                <a:latin typeface="Corbel" charset="0"/>
                <a:ea typeface="Corbel" charset="0"/>
                <a:cs typeface="Corbel" charset="0"/>
              </a:rPr>
              <a:t>Rastreo del traidor utilizando el esquema de Tardos</a:t>
            </a:r>
          </a:p>
        </p:txBody>
      </p:sp>
      <p:sp>
        <p:nvSpPr>
          <p:cNvPr id="45" name="Documento 44">
            <a:extLst>
              <a:ext uri="{FF2B5EF4-FFF2-40B4-BE49-F238E27FC236}">
                <a16:creationId xmlns:a16="http://schemas.microsoft.com/office/drawing/2014/main" id="{CDA50506-FA53-2346-9EBD-6B6EF9BCF4B7}"/>
              </a:ext>
            </a:extLst>
          </p:cNvPr>
          <p:cNvSpPr/>
          <p:nvPr/>
        </p:nvSpPr>
        <p:spPr>
          <a:xfrm>
            <a:off x="7841954" y="5116079"/>
            <a:ext cx="1283214" cy="513131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dirty="0">
                <a:solidFill>
                  <a:schemeClr val="tx1"/>
                </a:solidFill>
              </a:rPr>
              <a:t>Matriz de Huellas Digitales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1F314618-A389-4C48-BC6D-02CA9F42E294}"/>
              </a:ext>
            </a:extLst>
          </p:cNvPr>
          <p:cNvSpPr txBox="1"/>
          <p:nvPr/>
        </p:nvSpPr>
        <p:spPr>
          <a:xfrm>
            <a:off x="9871205" y="5736044"/>
            <a:ext cx="1627254" cy="3178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u="sng" dirty="0">
                <a:latin typeface="Corbel" charset="0"/>
                <a:ea typeface="Corbel" charset="0"/>
                <a:cs typeface="Corbel" charset="0"/>
              </a:rPr>
              <a:t>Usuario detectado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69902AE-E193-E242-AB1C-202998B08195}"/>
              </a:ext>
            </a:extLst>
          </p:cNvPr>
          <p:cNvSpPr txBox="1"/>
          <p:nvPr/>
        </p:nvSpPr>
        <p:spPr>
          <a:xfrm>
            <a:off x="5478795" y="4127712"/>
            <a:ext cx="193745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 b="1" dirty="0">
                <a:latin typeface="Corbel" charset="0"/>
                <a:ea typeface="Corbel" charset="0"/>
                <a:cs typeface="Corbel" charset="0"/>
              </a:rPr>
              <a:t>Ataques</a:t>
            </a:r>
          </a:p>
          <a:p>
            <a:pPr marL="392545" indent="-392545">
              <a:buFont typeface="Wingdings" charset="2"/>
              <a:buChar char="Ø"/>
            </a:pPr>
            <a:r>
              <a:rPr lang="es-ES_tradnl" sz="1200" dirty="0">
                <a:latin typeface="Corbel" charset="0"/>
                <a:ea typeface="Corbel" charset="0"/>
                <a:cs typeface="Corbel" charset="0"/>
              </a:rPr>
              <a:t>Colusión</a:t>
            </a:r>
          </a:p>
          <a:p>
            <a:pPr marL="392545" indent="-392545">
              <a:buFont typeface="Wingdings" charset="2"/>
              <a:buChar char="Ø"/>
            </a:pPr>
            <a:r>
              <a:rPr lang="es-ES_tradnl" sz="1200" dirty="0" err="1">
                <a:latin typeface="Corbel" charset="0"/>
                <a:ea typeface="Corbel" charset="0"/>
                <a:cs typeface="Corbel" charset="0"/>
              </a:rPr>
              <a:t>Eliminaci</a:t>
            </a:r>
            <a:r>
              <a:rPr lang="es-ES" sz="1200" dirty="0" err="1">
                <a:latin typeface="Corbel" charset="0"/>
                <a:ea typeface="Corbel" charset="0"/>
                <a:cs typeface="Corbel" charset="0"/>
              </a:rPr>
              <a:t>ón</a:t>
            </a:r>
            <a:r>
              <a:rPr lang="es-ES" sz="1200" dirty="0">
                <a:latin typeface="Corbel" charset="0"/>
                <a:ea typeface="Corbel" charset="0"/>
                <a:cs typeface="Corbel" charset="0"/>
              </a:rPr>
              <a:t> de</a:t>
            </a:r>
            <a:r>
              <a:rPr lang="es-ES_tradnl" sz="12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s-ES_tradnl" sz="1200" dirty="0" err="1">
                <a:latin typeface="Corbel" charset="0"/>
                <a:ea typeface="Corbel" charset="0"/>
                <a:cs typeface="Corbel" charset="0"/>
              </a:rPr>
              <a:t>tuplas</a:t>
            </a:r>
            <a:endParaRPr lang="es-ES_tradnl" sz="1200" dirty="0">
              <a:latin typeface="Corbel" charset="0"/>
              <a:ea typeface="Corbel" charset="0"/>
              <a:cs typeface="Corbel" charset="0"/>
            </a:endParaRPr>
          </a:p>
          <a:p>
            <a:pPr marL="392545" indent="-392545">
              <a:buFont typeface="Wingdings" charset="2"/>
              <a:buChar char="Ø"/>
            </a:pPr>
            <a:r>
              <a:rPr lang="es-ES_tradnl" sz="1200" dirty="0" err="1">
                <a:latin typeface="Corbel" charset="0"/>
                <a:ea typeface="Corbel" charset="0"/>
                <a:cs typeface="Corbel" charset="0"/>
              </a:rPr>
              <a:t>Alteraci</a:t>
            </a:r>
            <a:r>
              <a:rPr lang="es-ES" sz="1200" dirty="0" err="1">
                <a:latin typeface="Corbel" charset="0"/>
                <a:ea typeface="Corbel" charset="0"/>
                <a:cs typeface="Corbel" charset="0"/>
              </a:rPr>
              <a:t>ón</a:t>
            </a:r>
            <a:r>
              <a:rPr lang="es-ES" sz="1200" dirty="0">
                <a:latin typeface="Corbel" charset="0"/>
                <a:ea typeface="Corbel" charset="0"/>
                <a:cs typeface="Corbel" charset="0"/>
              </a:rPr>
              <a:t> de </a:t>
            </a:r>
            <a:r>
              <a:rPr lang="es-ES" sz="1200" dirty="0" err="1">
                <a:latin typeface="Corbel" charset="0"/>
                <a:ea typeface="Corbel" charset="0"/>
                <a:cs typeface="Corbel" charset="0"/>
              </a:rPr>
              <a:t>tuplas</a:t>
            </a:r>
            <a:endParaRPr lang="es-ES_tradnl" sz="1200" dirty="0">
              <a:latin typeface="Corbel" charset="0"/>
              <a:ea typeface="Corbel" charset="0"/>
              <a:cs typeface="Corbel" charset="0"/>
            </a:endParaRPr>
          </a:p>
          <a:p>
            <a:pPr marL="392545" indent="-392545">
              <a:buFont typeface="Wingdings" charset="2"/>
              <a:buChar char="Ø"/>
            </a:pPr>
            <a:r>
              <a:rPr lang="es-ES_tradnl" sz="1200" dirty="0" err="1">
                <a:latin typeface="Corbel" charset="0"/>
                <a:ea typeface="Corbel" charset="0"/>
                <a:cs typeface="Corbel" charset="0"/>
              </a:rPr>
              <a:t>Inserci</a:t>
            </a:r>
            <a:r>
              <a:rPr lang="es-ES" sz="1200" dirty="0" err="1">
                <a:latin typeface="Corbel" charset="0"/>
                <a:ea typeface="Corbel" charset="0"/>
                <a:cs typeface="Corbel" charset="0"/>
              </a:rPr>
              <a:t>ón</a:t>
            </a:r>
            <a:r>
              <a:rPr lang="es-ES" sz="1200" dirty="0">
                <a:latin typeface="Corbel" charset="0"/>
                <a:ea typeface="Corbel" charset="0"/>
                <a:cs typeface="Corbel" charset="0"/>
              </a:rPr>
              <a:t> de </a:t>
            </a:r>
            <a:r>
              <a:rPr lang="es-ES" sz="1200" dirty="0" err="1">
                <a:latin typeface="Corbel" charset="0"/>
                <a:ea typeface="Corbel" charset="0"/>
                <a:cs typeface="Corbel" charset="0"/>
              </a:rPr>
              <a:t>tuplas</a:t>
            </a:r>
            <a:endParaRPr lang="es-ES_tradnl" sz="12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F0615476-400B-4848-A325-918A77A11304}"/>
              </a:ext>
            </a:extLst>
          </p:cNvPr>
          <p:cNvSpPr txBox="1"/>
          <p:nvPr/>
        </p:nvSpPr>
        <p:spPr>
          <a:xfrm>
            <a:off x="3057099" y="5477099"/>
            <a:ext cx="1882105" cy="276999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ES_tradnl" sz="1200" b="1" dirty="0">
                <a:latin typeface="Corbel" charset="0"/>
                <a:ea typeface="Corbel" charset="0"/>
                <a:cs typeface="Corbel" charset="0"/>
              </a:rPr>
              <a:t>Algoritmo de </a:t>
            </a:r>
            <a:r>
              <a:rPr lang="es-ES_tradnl" sz="1200" b="1" dirty="0" err="1">
                <a:latin typeface="Corbel" charset="0"/>
                <a:ea typeface="Corbel" charset="0"/>
                <a:cs typeface="Corbel" charset="0"/>
              </a:rPr>
              <a:t>Distorsi</a:t>
            </a:r>
            <a:r>
              <a:rPr lang="es-ES" sz="1200" b="1" dirty="0" err="1">
                <a:latin typeface="Corbel" charset="0"/>
                <a:ea typeface="Corbel" charset="0"/>
                <a:cs typeface="Corbel" charset="0"/>
              </a:rPr>
              <a:t>ón</a:t>
            </a:r>
            <a:endParaRPr lang="es-MX" sz="1200" b="1" dirty="0">
              <a:latin typeface="Corbel" charset="0"/>
              <a:ea typeface="Corbel" charset="0"/>
              <a:cs typeface="Corbel" charset="0"/>
            </a:endParaRPr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35C8BF5D-AD5A-5E43-BE87-0057FDE9228C}"/>
              </a:ext>
            </a:extLst>
          </p:cNvPr>
          <p:cNvCxnSpPr>
            <a:cxnSpLocks/>
          </p:cNvCxnSpPr>
          <p:nvPr/>
        </p:nvCxnSpPr>
        <p:spPr>
          <a:xfrm>
            <a:off x="1480435" y="2936487"/>
            <a:ext cx="0" cy="3653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D9F19F1A-5077-2B43-9898-583EF6726673}"/>
              </a:ext>
            </a:extLst>
          </p:cNvPr>
          <p:cNvCxnSpPr>
            <a:cxnSpLocks/>
          </p:cNvCxnSpPr>
          <p:nvPr/>
        </p:nvCxnSpPr>
        <p:spPr>
          <a:xfrm>
            <a:off x="1466787" y="3972014"/>
            <a:ext cx="0" cy="683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6E55A787-D832-1743-B655-2638D9E2DA73}"/>
              </a:ext>
            </a:extLst>
          </p:cNvPr>
          <p:cNvCxnSpPr>
            <a:cxnSpLocks/>
          </p:cNvCxnSpPr>
          <p:nvPr/>
        </p:nvCxnSpPr>
        <p:spPr>
          <a:xfrm flipV="1">
            <a:off x="1440012" y="4941010"/>
            <a:ext cx="0" cy="68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30F17D5F-558B-E14A-8983-2D0308D07CC4}"/>
              </a:ext>
            </a:extLst>
          </p:cNvPr>
          <p:cNvCxnSpPr>
            <a:cxnSpLocks/>
          </p:cNvCxnSpPr>
          <p:nvPr/>
        </p:nvCxnSpPr>
        <p:spPr>
          <a:xfrm flipV="1">
            <a:off x="2200597" y="4820355"/>
            <a:ext cx="35708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angular 54">
            <a:extLst>
              <a:ext uri="{FF2B5EF4-FFF2-40B4-BE49-F238E27FC236}">
                <a16:creationId xmlns:a16="http://schemas.microsoft.com/office/drawing/2014/main" id="{83154D34-2661-E04B-B41B-D9D23B2C44C3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3803685" y="3652699"/>
            <a:ext cx="904793" cy="543110"/>
          </a:xfrm>
          <a:prstGeom prst="bentConnector3">
            <a:avLst>
              <a:gd name="adj1" fmla="val 324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ector angular 57">
            <a:extLst>
              <a:ext uri="{FF2B5EF4-FFF2-40B4-BE49-F238E27FC236}">
                <a16:creationId xmlns:a16="http://schemas.microsoft.com/office/drawing/2014/main" id="{54AB48E1-5A78-8B43-9DDC-EA5DFCC70F1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6800558" y="3623657"/>
            <a:ext cx="682381" cy="41062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8DD3DF39-B1AD-984B-A98E-ABFB46667ADF}"/>
              </a:ext>
            </a:extLst>
          </p:cNvPr>
          <p:cNvCxnSpPr>
            <a:cxnSpLocks/>
          </p:cNvCxnSpPr>
          <p:nvPr/>
        </p:nvCxnSpPr>
        <p:spPr>
          <a:xfrm>
            <a:off x="8813690" y="3119171"/>
            <a:ext cx="0" cy="308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A7C7059D-4F5E-FD46-8672-4D7C6C7210BF}"/>
              </a:ext>
            </a:extLst>
          </p:cNvPr>
          <p:cNvCxnSpPr>
            <a:cxnSpLocks/>
          </p:cNvCxnSpPr>
          <p:nvPr/>
        </p:nvCxnSpPr>
        <p:spPr>
          <a:xfrm>
            <a:off x="10953855" y="4664011"/>
            <a:ext cx="0" cy="330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2503C5CB-7A17-3D43-8BA4-A55E07D14CC0}"/>
              </a:ext>
            </a:extLst>
          </p:cNvPr>
          <p:cNvCxnSpPr>
            <a:cxnSpLocks/>
          </p:cNvCxnSpPr>
          <p:nvPr/>
        </p:nvCxnSpPr>
        <p:spPr>
          <a:xfrm>
            <a:off x="9125835" y="5283610"/>
            <a:ext cx="4897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01260CA8-AF5C-2D45-A157-EACEFD549A71}"/>
              </a:ext>
            </a:extLst>
          </p:cNvPr>
          <p:cNvCxnSpPr>
            <a:cxnSpLocks/>
          </p:cNvCxnSpPr>
          <p:nvPr/>
        </p:nvCxnSpPr>
        <p:spPr>
          <a:xfrm>
            <a:off x="10970807" y="5433065"/>
            <a:ext cx="0" cy="3166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363BF6DA-0D04-294F-B7A9-B94BAA9C1703}"/>
              </a:ext>
            </a:extLst>
          </p:cNvPr>
          <p:cNvCxnSpPr>
            <a:cxnSpLocks/>
          </p:cNvCxnSpPr>
          <p:nvPr/>
        </p:nvCxnSpPr>
        <p:spPr>
          <a:xfrm flipV="1">
            <a:off x="6009775" y="3910013"/>
            <a:ext cx="0" cy="258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8FA6A266-E451-914F-92C1-D28EFB1D80F6}"/>
              </a:ext>
            </a:extLst>
          </p:cNvPr>
          <p:cNvSpPr txBox="1"/>
          <p:nvPr/>
        </p:nvSpPr>
        <p:spPr>
          <a:xfrm>
            <a:off x="3412528" y="2468198"/>
            <a:ext cx="227858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>
                <a:latin typeface="Corbel" charset="0"/>
                <a:ea typeface="Corbel" charset="0"/>
                <a:cs typeface="Corbel" charset="0"/>
              </a:rPr>
              <a:t>Almacenamiento de la matriz de huellas digitales y parámetros.</a:t>
            </a:r>
          </a:p>
        </p:txBody>
      </p: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C547AB93-BB52-5747-BCFA-97E1C78D9F2E}"/>
              </a:ext>
            </a:extLst>
          </p:cNvPr>
          <p:cNvCxnSpPr>
            <a:cxnSpLocks/>
          </p:cNvCxnSpPr>
          <p:nvPr/>
        </p:nvCxnSpPr>
        <p:spPr>
          <a:xfrm flipV="1">
            <a:off x="3096434" y="2675683"/>
            <a:ext cx="35708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456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Algoritmo de inserción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24</a:t>
            </a:fld>
            <a:endParaRPr lang="en-US" sz="1400" b="1" dirty="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70218" y="2059792"/>
            <a:ext cx="3719207" cy="1592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spcBef>
                <a:spcPts val="300"/>
              </a:spcBef>
              <a:buFont typeface="Wingdings" pitchFamily="2" charset="2"/>
              <a:buChar char="Ø"/>
            </a:pPr>
            <a:r>
              <a:rPr lang="en-US" sz="1600" dirty="0"/>
              <a:t>Utilizaci</a:t>
            </a:r>
            <a:r>
              <a:rPr lang="es-ES" sz="1600" dirty="0" err="1"/>
              <a:t>ón</a:t>
            </a:r>
            <a:r>
              <a:rPr lang="es-ES" sz="1600" dirty="0"/>
              <a:t> de funciones hash para el control de inserción de los bits de la huella digital.</a:t>
            </a:r>
          </a:p>
          <a:p>
            <a:pPr marL="285750" indent="-285750" algn="just">
              <a:spcBef>
                <a:spcPts val="300"/>
              </a:spcBef>
              <a:buFont typeface="Wingdings" pitchFamily="2" charset="2"/>
              <a:buChar char="Ø"/>
            </a:pPr>
            <a:endParaRPr lang="es-ES" sz="1600" dirty="0"/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Ø"/>
            </a:pPr>
            <a:r>
              <a:rPr lang="es-ES" sz="1600" dirty="0"/>
              <a:t>Estrategia de reducción de la distorsión.</a:t>
            </a:r>
            <a:endParaRPr lang="es-ES" sz="1600" b="0" dirty="0"/>
          </a:p>
          <a:p>
            <a:pPr>
              <a:spcBef>
                <a:spcPts val="300"/>
              </a:spcBef>
            </a:pPr>
            <a:endParaRPr lang="en-US" sz="1600" dirty="0"/>
          </a:p>
        </p:txBody>
      </p: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sp>
        <p:nvSpPr>
          <p:cNvPr id="21" name="フッター プレースホルダー 2">
            <a:extLst>
              <a:ext uri="{FF2B5EF4-FFF2-40B4-BE49-F238E27FC236}">
                <a16:creationId xmlns:a16="http://schemas.microsoft.com/office/drawing/2014/main" id="{F8790923-D110-C844-994F-D56EF7EB3904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Datos 26">
                <a:extLst>
                  <a:ext uri="{FF2B5EF4-FFF2-40B4-BE49-F238E27FC236}">
                    <a16:creationId xmlns:a16="http://schemas.microsoft.com/office/drawing/2014/main" id="{D8BEB578-E97B-1247-9ABD-01C5E6A38AB8}"/>
                  </a:ext>
                </a:extLst>
              </p:cNvPr>
              <p:cNvSpPr/>
              <p:nvPr/>
            </p:nvSpPr>
            <p:spPr>
              <a:xfrm>
                <a:off x="6689630" y="1328444"/>
                <a:ext cx="2986758" cy="903306"/>
              </a:xfrm>
              <a:prstGeom prst="flowChartInputOutpu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ES_tradnl" sz="1100" b="1" dirty="0">
                    <a:solidFill>
                      <a:schemeClr val="tx1"/>
                    </a:solidFill>
                  </a:rPr>
                  <a:t>Selección</a:t>
                </a:r>
                <a:r>
                  <a:rPr lang="es-ES" sz="1100" b="1" dirty="0">
                    <a:solidFill>
                      <a:schemeClr val="tx1"/>
                    </a:solidFill>
                  </a:rPr>
                  <a:t> de parámetros</a:t>
                </a:r>
                <a:endParaRPr lang="es-ES_tradnl" sz="11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s-ES_tradnl" sz="1100" dirty="0" err="1">
                    <a:solidFill>
                      <a:schemeClr val="tx1"/>
                    </a:solidFill>
                  </a:rPr>
                  <a:t>Fracci</a:t>
                </a:r>
                <a:r>
                  <a:rPr lang="es-ES" sz="1100" dirty="0" err="1">
                    <a:solidFill>
                      <a:schemeClr val="tx1"/>
                    </a:solidFill>
                  </a:rPr>
                  <a:t>ón</a:t>
                </a:r>
                <a:r>
                  <a:rPr lang="es-ES" sz="1100" dirty="0">
                    <a:solidFill>
                      <a:schemeClr val="tx1"/>
                    </a:solidFill>
                  </a:rPr>
                  <a:t> de </a:t>
                </a:r>
                <a:r>
                  <a:rPr lang="es-ES" sz="1100" dirty="0" err="1">
                    <a:solidFill>
                      <a:schemeClr val="tx1"/>
                    </a:solidFill>
                  </a:rPr>
                  <a:t>tupla</a:t>
                </a:r>
                <a:r>
                  <a:rPr lang="es-ES_tradnl" sz="11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E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ES" sz="11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s-ES" sz="1100" dirty="0">
                    <a:solidFill>
                      <a:schemeClr val="tx1"/>
                    </a:solidFill>
                  </a:rPr>
                  <a:t>Bits/Registro nB</a:t>
                </a:r>
              </a:p>
              <a:p>
                <a:pPr algn="ctr"/>
                <a:r>
                  <a:rPr lang="es-ES" sz="1100" dirty="0">
                    <a:solidFill>
                      <a:schemeClr val="tx1"/>
                    </a:solidFill>
                  </a:rPr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ongitud</m:t>
                    </m:r>
                    <m:r>
                      <a:rPr lang="es-ES" sz="1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</m:t>
                    </m:r>
                    <m:r>
                      <a:rPr lang="es-ES" sz="1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huella</m:t>
                    </m:r>
                    <m:r>
                      <a:rPr lang="es-ES" sz="1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sz="1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digital</m:t>
                    </m:r>
                    <m:r>
                      <a:rPr lang="es-ES" sz="1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endParaRPr lang="es-ES" sz="11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s-ES" sz="1100" dirty="0">
                    <a:solidFill>
                      <a:schemeClr val="tx1"/>
                    </a:solidFill>
                  </a:rPr>
                  <a:t>Umbral de distorsión d</a:t>
                </a:r>
              </a:p>
            </p:txBody>
          </p:sp>
        </mc:Choice>
        <mc:Fallback xmlns="">
          <p:sp>
            <p:nvSpPr>
              <p:cNvPr id="27" name="Datos 26">
                <a:extLst>
                  <a:ext uri="{FF2B5EF4-FFF2-40B4-BE49-F238E27FC236}">
                    <a16:creationId xmlns:a16="http://schemas.microsoft.com/office/drawing/2014/main" id="{D8BEB578-E97B-1247-9ABD-01C5E6A38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30" y="1328444"/>
                <a:ext cx="2986758" cy="903306"/>
              </a:xfrm>
              <a:prstGeom prst="flowChartInputOutput">
                <a:avLst/>
              </a:prstGeom>
              <a:blipFill>
                <a:blip r:embed="rId2"/>
                <a:stretch>
                  <a:fillRect t="-1370" b="-411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Decisión 28">
                <a:extLst>
                  <a:ext uri="{FF2B5EF4-FFF2-40B4-BE49-F238E27FC236}">
                    <a16:creationId xmlns:a16="http://schemas.microsoft.com/office/drawing/2014/main" id="{51C85523-7EA2-F143-A195-AB9408493C40}"/>
                  </a:ext>
                </a:extLst>
              </p:cNvPr>
              <p:cNvSpPr/>
              <p:nvPr/>
            </p:nvSpPr>
            <p:spPr>
              <a:xfrm>
                <a:off x="7006514" y="3624748"/>
                <a:ext cx="1851473" cy="653342"/>
              </a:xfrm>
              <a:prstGeom prst="flowChartDecisi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s-E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𝐻</m:t>
                          </m:r>
                        </m:e>
                        <m:sub>
                          <m:r>
                            <a:rPr lang="es-E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E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s-E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 </m:t>
                          </m:r>
                          <m:r>
                            <a:rPr lang="es-E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𝐾</m:t>
                          </m:r>
                          <m:r>
                            <a:rPr lang="es-ES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charset="0"/>
                              <a:cs typeface="Calibri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es-ES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𝑃𝐾</m:t>
                              </m:r>
                            </m:e>
                            <m:sub>
                              <m:r>
                                <a:rPr lang="es-ES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charset="0"/>
                                  <a:cs typeface="Calibri" charset="0"/>
                                </a:rPr>
                                <m:t>𝐼</m:t>
                              </m:r>
                            </m:sub>
                          </m:sSub>
                        </m:e>
                      </m:d>
                      <m:r>
                        <a:rPr lang="es-ES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a:rPr lang="es-ES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𝑚𝑜𝑑</m:t>
                      </m:r>
                      <m:r>
                        <a:rPr lang="es-ES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 </m:t>
                      </m:r>
                      <m:r>
                        <a:rPr lang="es-ES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𝑦</m:t>
                      </m:r>
                    </m:oMath>
                  </m:oMathPara>
                </a14:m>
                <a:endParaRPr lang="es-ES_tradnl" sz="11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29" name="Decisión 28">
                <a:extLst>
                  <a:ext uri="{FF2B5EF4-FFF2-40B4-BE49-F238E27FC236}">
                    <a16:creationId xmlns:a16="http://schemas.microsoft.com/office/drawing/2014/main" id="{51C85523-7EA2-F143-A195-AB9408493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514" y="3624748"/>
                <a:ext cx="1851473" cy="653342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Disco magnético 29">
            <a:extLst>
              <a:ext uri="{FF2B5EF4-FFF2-40B4-BE49-F238E27FC236}">
                <a16:creationId xmlns:a16="http://schemas.microsoft.com/office/drawing/2014/main" id="{E1984DCF-287E-0F45-AAB6-227A0BBA7EA2}"/>
              </a:ext>
            </a:extLst>
          </p:cNvPr>
          <p:cNvSpPr/>
          <p:nvPr/>
        </p:nvSpPr>
        <p:spPr>
          <a:xfrm>
            <a:off x="5987706" y="2263395"/>
            <a:ext cx="628908" cy="421368"/>
          </a:xfrm>
          <a:prstGeom prst="flowChartMagneticDisk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>
                <a:solidFill>
                  <a:sysClr val="windowText" lastClr="000000"/>
                </a:solidFill>
              </a:rPr>
              <a:t>RDB</a:t>
            </a:r>
          </a:p>
        </p:txBody>
      </p:sp>
      <p:cxnSp>
        <p:nvCxnSpPr>
          <p:cNvPr id="34" name="Conector angular 33">
            <a:extLst>
              <a:ext uri="{FF2B5EF4-FFF2-40B4-BE49-F238E27FC236}">
                <a16:creationId xmlns:a16="http://schemas.microsoft.com/office/drawing/2014/main" id="{458833DF-96C1-F343-B864-05D57F4F42B9}"/>
              </a:ext>
            </a:extLst>
          </p:cNvPr>
          <p:cNvCxnSpPr>
            <a:cxnSpLocks/>
            <a:stCxn id="29" idx="3"/>
            <a:endCxn id="39" idx="3"/>
          </p:cNvCxnSpPr>
          <p:nvPr/>
        </p:nvCxnSpPr>
        <p:spPr>
          <a:xfrm flipH="1" flipV="1">
            <a:off x="8567036" y="3028606"/>
            <a:ext cx="290951" cy="922813"/>
          </a:xfrm>
          <a:prstGeom prst="bentConnector3">
            <a:avLst>
              <a:gd name="adj1" fmla="val -7857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DFCDCDC-A2DE-7E4D-81F5-504A5C2A766A}"/>
              </a:ext>
            </a:extLst>
          </p:cNvPr>
          <p:cNvSpPr txBox="1"/>
          <p:nvPr/>
        </p:nvSpPr>
        <p:spPr>
          <a:xfrm>
            <a:off x="8627201" y="2829687"/>
            <a:ext cx="545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/>
              <a:t>i++</a:t>
            </a:r>
          </a:p>
        </p:txBody>
      </p:sp>
      <p:sp>
        <p:nvSpPr>
          <p:cNvPr id="37" name="Terminador 36">
            <a:extLst>
              <a:ext uri="{FF2B5EF4-FFF2-40B4-BE49-F238E27FC236}">
                <a16:creationId xmlns:a16="http://schemas.microsoft.com/office/drawing/2014/main" id="{1120065E-6062-194D-9B1B-FDF1EB601ADB}"/>
              </a:ext>
            </a:extLst>
          </p:cNvPr>
          <p:cNvSpPr/>
          <p:nvPr/>
        </p:nvSpPr>
        <p:spPr>
          <a:xfrm>
            <a:off x="7720382" y="778741"/>
            <a:ext cx="1041670" cy="352836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38" name="Terminador 37">
            <a:extLst>
              <a:ext uri="{FF2B5EF4-FFF2-40B4-BE49-F238E27FC236}">
                <a16:creationId xmlns:a16="http://schemas.microsoft.com/office/drawing/2014/main" id="{95DC9EB3-9CBB-E04E-A0DB-FE3CF5C9A62C}"/>
              </a:ext>
            </a:extLst>
          </p:cNvPr>
          <p:cNvSpPr/>
          <p:nvPr/>
        </p:nvSpPr>
        <p:spPr>
          <a:xfrm>
            <a:off x="5778931" y="3359775"/>
            <a:ext cx="837683" cy="286952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solidFill>
                  <a:schemeClr val="tx1"/>
                </a:solidFill>
              </a:rPr>
              <a:t>Fin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Decisión 38">
                <a:extLst>
                  <a:ext uri="{FF2B5EF4-FFF2-40B4-BE49-F238E27FC236}">
                    <a16:creationId xmlns:a16="http://schemas.microsoft.com/office/drawing/2014/main" id="{8B878A28-DEA7-5346-A99C-F23CA3F527F6}"/>
                  </a:ext>
                </a:extLst>
              </p:cNvPr>
              <p:cNvSpPr/>
              <p:nvPr/>
            </p:nvSpPr>
            <p:spPr>
              <a:xfrm>
                <a:off x="7329289" y="2613961"/>
                <a:ext cx="1237747" cy="829290"/>
              </a:xfrm>
              <a:prstGeom prst="flowChartDecisi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sz="1050" dirty="0">
                    <a:solidFill>
                      <a:sysClr val="windowText" lastClr="000000"/>
                    </a:solidFill>
                  </a:rPr>
                  <a:t>Tupla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050" i="1">
                            <a:solidFill>
                              <a:sysClr val="windowText" lastClr="000000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s-ES" sz="1050" i="1">
                            <a:solidFill>
                              <a:sysClr val="windowText" lastClr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s-ES" sz="1050" dirty="0">
                  <a:solidFill>
                    <a:sysClr val="windowText" lastClr="000000"/>
                  </a:solidFill>
                </a:endParaRPr>
              </a:p>
              <a:p>
                <a:pPr algn="ctr"/>
                <a:r>
                  <a:rPr lang="es-ES_tradnl" sz="1050" dirty="0">
                    <a:solidFill>
                      <a:sysClr val="windowText" lastClr="000000"/>
                    </a:solidFill>
                  </a:rPr>
                  <a:t>existe? </a:t>
                </a:r>
              </a:p>
            </p:txBody>
          </p:sp>
        </mc:Choice>
        <mc:Fallback xmlns="">
          <p:sp>
            <p:nvSpPr>
              <p:cNvPr id="39" name="Decisión 38">
                <a:extLst>
                  <a:ext uri="{FF2B5EF4-FFF2-40B4-BE49-F238E27FC236}">
                    <a16:creationId xmlns:a16="http://schemas.microsoft.com/office/drawing/2014/main" id="{8B878A28-DEA7-5346-A99C-F23CA3F52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289" y="2613961"/>
                <a:ext cx="1237747" cy="829290"/>
              </a:xfrm>
              <a:prstGeom prst="flowChartDecision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CE7255F6-BAD8-0F4E-B088-70CDD1F220B4}"/>
              </a:ext>
            </a:extLst>
          </p:cNvPr>
          <p:cNvCxnSpPr/>
          <p:nvPr/>
        </p:nvCxnSpPr>
        <p:spPr>
          <a:xfrm>
            <a:off x="6616614" y="2420276"/>
            <a:ext cx="13155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ector angular 40">
            <a:extLst>
              <a:ext uri="{FF2B5EF4-FFF2-40B4-BE49-F238E27FC236}">
                <a16:creationId xmlns:a16="http://schemas.microsoft.com/office/drawing/2014/main" id="{93786DEF-68BB-524B-B73D-3CD87D7E4FB9}"/>
              </a:ext>
            </a:extLst>
          </p:cNvPr>
          <p:cNvCxnSpPr>
            <a:cxnSpLocks/>
            <a:stCxn id="39" idx="1"/>
            <a:endCxn id="38" idx="0"/>
          </p:cNvCxnSpPr>
          <p:nvPr/>
        </p:nvCxnSpPr>
        <p:spPr>
          <a:xfrm rot="10800000" flipV="1">
            <a:off x="6197773" y="3028605"/>
            <a:ext cx="1131516" cy="33116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E631C5B1-93CF-9844-9466-2E549FAC741F}"/>
              </a:ext>
            </a:extLst>
          </p:cNvPr>
          <p:cNvCxnSpPr>
            <a:cxnSpLocks/>
          </p:cNvCxnSpPr>
          <p:nvPr/>
        </p:nvCxnSpPr>
        <p:spPr>
          <a:xfrm>
            <a:off x="7945321" y="2231750"/>
            <a:ext cx="0" cy="4030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Proceso 44">
                <a:extLst>
                  <a:ext uri="{FF2B5EF4-FFF2-40B4-BE49-F238E27FC236}">
                    <a16:creationId xmlns:a16="http://schemas.microsoft.com/office/drawing/2014/main" id="{33EE145F-22EF-6D4B-B57B-6AC7B047B4F3}"/>
                  </a:ext>
                </a:extLst>
              </p:cNvPr>
              <p:cNvSpPr/>
              <p:nvPr/>
            </p:nvSpPr>
            <p:spPr>
              <a:xfrm>
                <a:off x="6537508" y="4467570"/>
                <a:ext cx="2727534" cy="554241"/>
              </a:xfrm>
              <a:prstGeom prst="flowChart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sz="1100" dirty="0" err="1">
                    <a:solidFill>
                      <a:sysClr val="windowText" lastClr="000000"/>
                    </a:solidFill>
                  </a:rPr>
                  <a:t>Selecci</a:t>
                </a:r>
                <a:r>
                  <a:rPr lang="es-ES" sz="1100" dirty="0" err="1">
                    <a:solidFill>
                      <a:sysClr val="windowText" lastClr="000000"/>
                    </a:solidFill>
                  </a:rPr>
                  <a:t>ón</a:t>
                </a:r>
                <a:r>
                  <a:rPr lang="es-ES" sz="1100" dirty="0">
                    <a:solidFill>
                      <a:sysClr val="windowText" lastClr="000000"/>
                    </a:solidFill>
                  </a:rPr>
                  <a:t> de </a:t>
                </a:r>
                <a:r>
                  <a:rPr lang="es-ES" sz="1100" dirty="0" err="1">
                    <a:solidFill>
                      <a:sysClr val="windowText" lastClr="000000"/>
                    </a:solidFill>
                  </a:rPr>
                  <a:t>tupla</a:t>
                </a:r>
                <a:r>
                  <a:rPr lang="es-ES" sz="11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s-ES_tradnl" sz="11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100" i="1">
                            <a:solidFill>
                              <a:sysClr val="windowText" lastClr="000000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s-ES" sz="1100" i="1">
                            <a:solidFill>
                              <a:sysClr val="windowText" lastClr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s-ES_tradnl" sz="1100" dirty="0">
                  <a:solidFill>
                    <a:sysClr val="windowText" lastClr="000000"/>
                  </a:solidFill>
                </a:endParaRPr>
              </a:p>
              <a:p>
                <a:pPr algn="ctr"/>
                <a:r>
                  <a:rPr lang="es-ES_tradnl" sz="1100" dirty="0" err="1">
                    <a:solidFill>
                      <a:sysClr val="windowText" lastClr="000000"/>
                    </a:solidFill>
                  </a:rPr>
                  <a:t>nBits</a:t>
                </a:r>
                <a:r>
                  <a:rPr lang="es-ES_tradnl" sz="1100" dirty="0">
                    <a:solidFill>
                      <a:sysClr val="windowText" lastClr="0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100" i="1">
                            <a:solidFill>
                              <a:sysClr val="windowText" lastClr="000000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s-ES" sz="1100" i="1">
                            <a:solidFill>
                              <a:sysClr val="windowText" lastClr="00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s-ES" sz="11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100" i="1">
                            <a:solidFill>
                              <a:sysClr val="windowText" lastClr="0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s-ES" sz="1100" i="1">
                            <a:solidFill>
                              <a:sysClr val="windowText" lastClr="0000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s-ES" sz="1100" i="1">
                            <a:solidFill>
                              <a:sysClr val="windowText" lastClr="000000"/>
                            </a:solidFill>
                            <a:latin typeface="Cambria Math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11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100" i="1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𝑃𝐾</m:t>
                            </m:r>
                          </m:e>
                          <m:sub>
                            <m:r>
                              <a:rPr lang="es-ES" sz="1100" i="1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sz="1100" i="1">
                            <a:solidFill>
                              <a:sysClr val="windowText" lastClr="000000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sz="11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1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s-ES" sz="11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s-ES" sz="11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s-ES" sz="11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1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𝑛𝐵</m:t>
                    </m:r>
                    <m:r>
                      <a:rPr lang="es-ES" sz="11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s-ES" sz="11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Proceso 44">
                <a:extLst>
                  <a:ext uri="{FF2B5EF4-FFF2-40B4-BE49-F238E27FC236}">
                    <a16:creationId xmlns:a16="http://schemas.microsoft.com/office/drawing/2014/main" id="{33EE145F-22EF-6D4B-B57B-6AC7B047B4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508" y="4467570"/>
                <a:ext cx="2727534" cy="554241"/>
              </a:xfrm>
              <a:prstGeom prst="flowChartProcess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Decisión 45">
                <a:extLst>
                  <a:ext uri="{FF2B5EF4-FFF2-40B4-BE49-F238E27FC236}">
                    <a16:creationId xmlns:a16="http://schemas.microsoft.com/office/drawing/2014/main" id="{25D88403-8AB6-474D-9E58-DD883C3CE8D4}"/>
                  </a:ext>
                </a:extLst>
              </p:cNvPr>
              <p:cNvSpPr/>
              <p:nvPr/>
            </p:nvSpPr>
            <p:spPr>
              <a:xfrm>
                <a:off x="7317807" y="5278809"/>
                <a:ext cx="1283216" cy="336262"/>
              </a:xfrm>
              <a:prstGeom prst="flowChartDecisi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𝑘</m:t>
                      </m:r>
                      <m:r>
                        <a:rPr lang="es-ES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&lt;</m:t>
                      </m:r>
                      <m:r>
                        <a:rPr lang="es-ES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𝑛𝐵𝑖𝑡𝑠</m:t>
                      </m:r>
                    </m:oMath>
                  </m:oMathPara>
                </a14:m>
                <a:endParaRPr lang="es-ES_tradnl" sz="1100" dirty="0">
                  <a:solidFill>
                    <a:schemeClr val="tx1"/>
                  </a:solidFill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6" name="Decisión 45">
                <a:extLst>
                  <a:ext uri="{FF2B5EF4-FFF2-40B4-BE49-F238E27FC236}">
                    <a16:creationId xmlns:a16="http://schemas.microsoft.com/office/drawing/2014/main" id="{25D88403-8AB6-474D-9E58-DD883C3CE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807" y="5278809"/>
                <a:ext cx="1283216" cy="336262"/>
              </a:xfrm>
              <a:prstGeom prst="flowChartDecision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Proceso 46">
                <a:extLst>
                  <a:ext uri="{FF2B5EF4-FFF2-40B4-BE49-F238E27FC236}">
                    <a16:creationId xmlns:a16="http://schemas.microsoft.com/office/drawing/2014/main" id="{8274645D-331B-324B-A3BE-2FC47A09FC0B}"/>
                  </a:ext>
                </a:extLst>
              </p:cNvPr>
              <p:cNvSpPr/>
              <p:nvPr/>
            </p:nvSpPr>
            <p:spPr>
              <a:xfrm>
                <a:off x="6761466" y="5852096"/>
                <a:ext cx="2629422" cy="366513"/>
              </a:xfrm>
              <a:prstGeom prst="flowChart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ES" sz="11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1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𝑖𝑛𝑑𝑒𝑥</m:t>
                        </m:r>
                        <m:r>
                          <a:rPr lang="es-ES" sz="11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ES" sz="11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s-ES" sz="1100" dirty="0">
                    <a:solidFill>
                      <a:sysClr val="windowText" lastClr="0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1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1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ES" sz="11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s-ES" sz="11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1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ES" sz="11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sz="11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1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𝑃𝐾</m:t>
                            </m:r>
                          </m:e>
                          <m:sub>
                            <m:r>
                              <a:rPr lang="es-ES" sz="11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s-ES" sz="11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1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ES" sz="11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1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s-ES" sz="11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ℓ</m:t>
                    </m:r>
                  </m:oMath>
                </a14:m>
                <a:r>
                  <a:rPr lang="es-ES" sz="1100" dirty="0">
                    <a:solidFill>
                      <a:sysClr val="windowText" lastClr="000000"/>
                    </a:solidFill>
                  </a:rPr>
                  <a:t> </a:t>
                </a:r>
                <a:endParaRPr lang="es-ES_tradnl" sz="11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47" name="Proceso 46">
                <a:extLst>
                  <a:ext uri="{FF2B5EF4-FFF2-40B4-BE49-F238E27FC236}">
                    <a16:creationId xmlns:a16="http://schemas.microsoft.com/office/drawing/2014/main" id="{8274645D-331B-324B-A3BE-2FC47A09F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466" y="5852096"/>
                <a:ext cx="2629422" cy="366513"/>
              </a:xfrm>
              <a:prstGeom prst="flowChartProcess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ector angular 48">
            <a:extLst>
              <a:ext uri="{FF2B5EF4-FFF2-40B4-BE49-F238E27FC236}">
                <a16:creationId xmlns:a16="http://schemas.microsoft.com/office/drawing/2014/main" id="{FF07AD93-29A3-3541-BAD6-AD62086CFC1C}"/>
              </a:ext>
            </a:extLst>
          </p:cNvPr>
          <p:cNvCxnSpPr>
            <a:cxnSpLocks/>
            <a:stCxn id="47" idx="1"/>
          </p:cNvCxnSpPr>
          <p:nvPr/>
        </p:nvCxnSpPr>
        <p:spPr>
          <a:xfrm rot="10800000" flipH="1">
            <a:off x="6761466" y="5465383"/>
            <a:ext cx="567822" cy="569970"/>
          </a:xfrm>
          <a:prstGeom prst="bentConnector4">
            <a:avLst>
              <a:gd name="adj1" fmla="val -40259"/>
              <a:gd name="adj2" fmla="val 100106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5426AB5-42DD-6B4B-AEB9-BC16502579BD}"/>
              </a:ext>
            </a:extLst>
          </p:cNvPr>
          <p:cNvSpPr txBox="1"/>
          <p:nvPr/>
        </p:nvSpPr>
        <p:spPr>
          <a:xfrm>
            <a:off x="6370371" y="5227369"/>
            <a:ext cx="545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/>
              <a:t>k++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6A83A583-D899-F448-AA05-1A2B1DD421AF}"/>
                  </a:ext>
                </a:extLst>
              </p:cNvPr>
              <p:cNvSpPr txBox="1"/>
              <p:nvPr/>
            </p:nvSpPr>
            <p:spPr>
              <a:xfrm>
                <a:off x="7447732" y="5600356"/>
                <a:ext cx="545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1" i="1">
                          <a:latin typeface="Cambria Math" panose="02040503050406030204" pitchFamily="18" charset="0"/>
                        </a:rPr>
                        <m:t>𝒔𝒊</m:t>
                      </m:r>
                    </m:oMath>
                  </m:oMathPara>
                </a14:m>
                <a:endParaRPr lang="es-MX" sz="1100" b="1" dirty="0"/>
              </a:p>
            </p:txBody>
          </p:sp>
        </mc:Choice>
        <mc:Fallback xmlns=""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6A83A583-D899-F448-AA05-1A2B1DD42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732" y="5600356"/>
                <a:ext cx="545300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A461FC3F-F307-6146-ABB9-72B91739F523}"/>
              </a:ext>
            </a:extLst>
          </p:cNvPr>
          <p:cNvCxnSpPr>
            <a:cxnSpLocks/>
          </p:cNvCxnSpPr>
          <p:nvPr/>
        </p:nvCxnSpPr>
        <p:spPr>
          <a:xfrm>
            <a:off x="7965322" y="5628926"/>
            <a:ext cx="0" cy="2202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1DEAE66A-634C-8245-B067-94AD0AEFE037}"/>
              </a:ext>
            </a:extLst>
          </p:cNvPr>
          <p:cNvSpPr txBox="1"/>
          <p:nvPr/>
        </p:nvSpPr>
        <p:spPr>
          <a:xfrm>
            <a:off x="7426770" y="5051424"/>
            <a:ext cx="545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/>
              <a:t>k=0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59FD41E1-6EF6-9D44-8834-392A19793482}"/>
                  </a:ext>
                </a:extLst>
              </p:cNvPr>
              <p:cNvSpPr txBox="1"/>
              <p:nvPr/>
            </p:nvSpPr>
            <p:spPr>
              <a:xfrm>
                <a:off x="8992392" y="3780278"/>
                <a:ext cx="545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s-E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MX" sz="1100" b="1" dirty="0"/>
              </a:p>
            </p:txBody>
          </p:sp>
        </mc:Choice>
        <mc:Fallback xmlns=""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59FD41E1-6EF6-9D44-8834-392A19793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392" y="3780278"/>
                <a:ext cx="545300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5FC1D013-BC14-304B-A4C8-583032F0A559}"/>
                  </a:ext>
                </a:extLst>
              </p:cNvPr>
              <p:cNvSpPr txBox="1"/>
              <p:nvPr/>
            </p:nvSpPr>
            <p:spPr>
              <a:xfrm>
                <a:off x="7944885" y="4227536"/>
                <a:ext cx="545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MX" sz="1100" b="1" dirty="0"/>
              </a:p>
            </p:txBody>
          </p:sp>
        </mc:Choice>
        <mc:Fallback xmlns=""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5FC1D013-BC14-304B-A4C8-583032F0A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885" y="4227536"/>
                <a:ext cx="545300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B8A59022-606E-8E49-893B-05998762576E}"/>
              </a:ext>
            </a:extLst>
          </p:cNvPr>
          <p:cNvCxnSpPr>
            <a:cxnSpLocks/>
          </p:cNvCxnSpPr>
          <p:nvPr/>
        </p:nvCxnSpPr>
        <p:spPr>
          <a:xfrm>
            <a:off x="7926709" y="4263259"/>
            <a:ext cx="0" cy="2193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7F23B93E-93EE-E248-AD34-A3A90CE65DD3}"/>
              </a:ext>
            </a:extLst>
          </p:cNvPr>
          <p:cNvCxnSpPr>
            <a:cxnSpLocks/>
          </p:cNvCxnSpPr>
          <p:nvPr/>
        </p:nvCxnSpPr>
        <p:spPr>
          <a:xfrm>
            <a:off x="7942494" y="3427333"/>
            <a:ext cx="0" cy="2193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54C9F17F-5FB4-6E48-8764-65CE8D3D7D1C}"/>
              </a:ext>
            </a:extLst>
          </p:cNvPr>
          <p:cNvCxnSpPr>
            <a:cxnSpLocks/>
          </p:cNvCxnSpPr>
          <p:nvPr/>
        </p:nvCxnSpPr>
        <p:spPr>
          <a:xfrm>
            <a:off x="7954419" y="5038707"/>
            <a:ext cx="0" cy="2123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CFA52C02-4928-1A44-A6F5-D1605871AD6B}"/>
              </a:ext>
            </a:extLst>
          </p:cNvPr>
          <p:cNvCxnSpPr>
            <a:cxnSpLocks/>
          </p:cNvCxnSpPr>
          <p:nvPr/>
        </p:nvCxnSpPr>
        <p:spPr>
          <a:xfrm>
            <a:off x="8245056" y="1140742"/>
            <a:ext cx="0" cy="1877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4B123EAF-FE95-BD41-B509-20FCE8DAD4F2}"/>
                  </a:ext>
                </a:extLst>
              </p:cNvPr>
              <p:cNvSpPr txBox="1"/>
              <p:nvPr/>
            </p:nvSpPr>
            <p:spPr>
              <a:xfrm>
                <a:off x="8585337" y="5188384"/>
                <a:ext cx="545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1" i="1">
                          <a:latin typeface="Cambria Math" panose="02040503050406030204" pitchFamily="18" charset="0"/>
                        </a:rPr>
                        <m:t>𝒏𝒐</m:t>
                      </m:r>
                    </m:oMath>
                  </m:oMathPara>
                </a14:m>
                <a:endParaRPr lang="es-MX" sz="1100" b="1" dirty="0"/>
              </a:p>
            </p:txBody>
          </p:sp>
        </mc:Choice>
        <mc:Fallback xmlns="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4B123EAF-FE95-BD41-B509-20FCE8DAD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337" y="5188384"/>
                <a:ext cx="545300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Proceso 69">
            <a:extLst>
              <a:ext uri="{FF2B5EF4-FFF2-40B4-BE49-F238E27FC236}">
                <a16:creationId xmlns:a16="http://schemas.microsoft.com/office/drawing/2014/main" id="{57507722-A7E9-E842-AB4C-D30524A5D909}"/>
              </a:ext>
            </a:extLst>
          </p:cNvPr>
          <p:cNvSpPr/>
          <p:nvPr/>
        </p:nvSpPr>
        <p:spPr>
          <a:xfrm>
            <a:off x="9676388" y="5240769"/>
            <a:ext cx="1677412" cy="366512"/>
          </a:xfrm>
          <a:prstGeom prst="flowChartProcess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ysClr val="windowText" lastClr="000000"/>
                </a:solidFill>
              </a:rPr>
              <a:t>Algoritmo de distorsión</a:t>
            </a:r>
            <a:endParaRPr lang="es-ES_tradnl" sz="11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170B7DF1-5533-3745-A1F5-A94C83918C3F}"/>
              </a:ext>
            </a:extLst>
          </p:cNvPr>
          <p:cNvCxnSpPr>
            <a:cxnSpLocks/>
          </p:cNvCxnSpPr>
          <p:nvPr/>
        </p:nvCxnSpPr>
        <p:spPr>
          <a:xfrm>
            <a:off x="8613346" y="5449174"/>
            <a:ext cx="10491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DFA21424-D2F7-5D49-BAFB-703F7CCA9728}"/>
                  </a:ext>
                </a:extLst>
              </p:cNvPr>
              <p:cNvSpPr txBox="1"/>
              <p:nvPr/>
            </p:nvSpPr>
            <p:spPr>
              <a:xfrm>
                <a:off x="6881470" y="2801051"/>
                <a:ext cx="545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1" i="1">
                          <a:latin typeface="Cambria Math" panose="02040503050406030204" pitchFamily="18" charset="0"/>
                        </a:rPr>
                        <m:t>𝒏𝒐</m:t>
                      </m:r>
                    </m:oMath>
                  </m:oMathPara>
                </a14:m>
                <a:endParaRPr lang="es-MX" sz="1100" b="1" dirty="0"/>
              </a:p>
            </p:txBody>
          </p:sp>
        </mc:Choice>
        <mc:Fallback xmlns="">
          <p:sp>
            <p:nvSpPr>
              <p:cNvPr id="73" name="CuadroTexto 72">
                <a:extLst>
                  <a:ext uri="{FF2B5EF4-FFF2-40B4-BE49-F238E27FC236}">
                    <a16:creationId xmlns:a16="http://schemas.microsoft.com/office/drawing/2014/main" id="{DFA21424-D2F7-5D49-BAFB-703F7CCA9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470" y="2801051"/>
                <a:ext cx="545300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B8E6F2D4-93DF-5C44-BC0E-FADBD945994B}"/>
                  </a:ext>
                </a:extLst>
              </p:cNvPr>
              <p:cNvSpPr txBox="1"/>
              <p:nvPr/>
            </p:nvSpPr>
            <p:spPr>
              <a:xfrm>
                <a:off x="7854361" y="3405047"/>
                <a:ext cx="5453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100" b="1" i="1">
                          <a:latin typeface="Cambria Math" panose="02040503050406030204" pitchFamily="18" charset="0"/>
                        </a:rPr>
                        <m:t>𝒔𝒊</m:t>
                      </m:r>
                    </m:oMath>
                  </m:oMathPara>
                </a14:m>
                <a:endParaRPr lang="es-MX" sz="1100" b="1" dirty="0"/>
              </a:p>
            </p:txBody>
          </p:sp>
        </mc:Choice>
        <mc:Fallback xmlns=""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B8E6F2D4-93DF-5C44-BC0E-FADBD9459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361" y="3405047"/>
                <a:ext cx="545300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695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Reducción de la distorsión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25</a:t>
            </a:fld>
            <a:endParaRPr lang="en-US" sz="1400" b="1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sp>
        <p:nvSpPr>
          <p:cNvPr id="67" name="TextBox 35">
            <a:extLst>
              <a:ext uri="{FF2B5EF4-FFF2-40B4-BE49-F238E27FC236}">
                <a16:creationId xmlns:a16="http://schemas.microsoft.com/office/drawing/2014/main" id="{585C150F-9537-C54F-8DC9-2DC90ADE0051}"/>
              </a:ext>
            </a:extLst>
          </p:cNvPr>
          <p:cNvSpPr txBox="1"/>
          <p:nvPr/>
        </p:nvSpPr>
        <p:spPr>
          <a:xfrm>
            <a:off x="986346" y="1774366"/>
            <a:ext cx="3719207" cy="13696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spcBef>
                <a:spcPts val="300"/>
              </a:spcBef>
              <a:buFont typeface="Wingdings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Obtenci</a:t>
            </a:r>
            <a:r>
              <a:rPr lang="es-ES" sz="1400" dirty="0" err="1">
                <a:solidFill>
                  <a:schemeClr val="tx1"/>
                </a:solidFill>
              </a:rPr>
              <a:t>ón</a:t>
            </a:r>
            <a:r>
              <a:rPr lang="es-ES" sz="1400" dirty="0">
                <a:solidFill>
                  <a:schemeClr val="tx1"/>
                </a:solidFill>
              </a:rPr>
              <a:t> de la longitud de bits de los valores de la </a:t>
            </a:r>
            <a:r>
              <a:rPr lang="es-ES" sz="1400" dirty="0" err="1">
                <a:solidFill>
                  <a:schemeClr val="tx1"/>
                </a:solidFill>
              </a:rPr>
              <a:t>tupla</a:t>
            </a:r>
            <a:r>
              <a:rPr lang="es-ES" sz="1400" dirty="0">
                <a:solidFill>
                  <a:schemeClr val="tx1"/>
                </a:solidFill>
              </a:rPr>
              <a:t> seleccionada.</a:t>
            </a:r>
          </a:p>
          <a:p>
            <a:pPr algn="just">
              <a:spcBef>
                <a:spcPts val="300"/>
              </a:spcBef>
            </a:pPr>
            <a:endParaRPr lang="es-ES" sz="1400" dirty="0">
              <a:solidFill>
                <a:schemeClr val="tx1"/>
              </a:solidFill>
            </a:endParaRPr>
          </a:p>
          <a:p>
            <a:pPr marL="285750" indent="-285750" algn="just">
              <a:spcBef>
                <a:spcPts val="300"/>
              </a:spcBef>
              <a:buFont typeface="Wingdings" pitchFamily="2" charset="2"/>
              <a:buChar char="Ø"/>
            </a:pPr>
            <a:r>
              <a:rPr lang="es-ES" sz="1400" dirty="0">
                <a:solidFill>
                  <a:schemeClr val="tx1"/>
                </a:solidFill>
              </a:rPr>
              <a:t>Ordenamiento de los valores de la </a:t>
            </a:r>
            <a:r>
              <a:rPr lang="es-ES" sz="1400" dirty="0" err="1">
                <a:solidFill>
                  <a:schemeClr val="tx1"/>
                </a:solidFill>
              </a:rPr>
              <a:t>tupla</a:t>
            </a:r>
            <a:r>
              <a:rPr lang="es-ES" sz="1400" dirty="0">
                <a:solidFill>
                  <a:schemeClr val="tx1"/>
                </a:solidFill>
              </a:rPr>
              <a:t> de acuerdo a su longitud utilizando el algoritmo </a:t>
            </a:r>
            <a:r>
              <a:rPr lang="es-ES" sz="1400" dirty="0" err="1">
                <a:solidFill>
                  <a:schemeClr val="tx1"/>
                </a:solidFill>
              </a:rPr>
              <a:t>QuickSort</a:t>
            </a:r>
            <a:r>
              <a:rPr lang="es-ES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9" name="フッター プレースホルダー 2">
            <a:extLst>
              <a:ext uri="{FF2B5EF4-FFF2-40B4-BE49-F238E27FC236}">
                <a16:creationId xmlns:a16="http://schemas.microsoft.com/office/drawing/2014/main" id="{4BF36318-A174-2C49-9303-41ED6B255D31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29F8C0A2-BE74-8A40-9C55-7DF2E60B5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972781"/>
              </p:ext>
            </p:extLst>
          </p:nvPr>
        </p:nvGraphicFramePr>
        <p:xfrm>
          <a:off x="5246154" y="1374475"/>
          <a:ext cx="6408001" cy="871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885">
                  <a:extLst>
                    <a:ext uri="{9D8B030D-6E8A-4147-A177-3AD203B41FA5}">
                      <a16:colId xmlns:a16="http://schemas.microsoft.com/office/drawing/2014/main" val="3937806146"/>
                    </a:ext>
                  </a:extLst>
                </a:gridCol>
                <a:gridCol w="864186">
                  <a:extLst>
                    <a:ext uri="{9D8B030D-6E8A-4147-A177-3AD203B41FA5}">
                      <a16:colId xmlns:a16="http://schemas.microsoft.com/office/drawing/2014/main" val="1291388222"/>
                    </a:ext>
                  </a:extLst>
                </a:gridCol>
                <a:gridCol w="864186">
                  <a:extLst>
                    <a:ext uri="{9D8B030D-6E8A-4147-A177-3AD203B41FA5}">
                      <a16:colId xmlns:a16="http://schemas.microsoft.com/office/drawing/2014/main" val="2177015628"/>
                    </a:ext>
                  </a:extLst>
                </a:gridCol>
                <a:gridCol w="864186">
                  <a:extLst>
                    <a:ext uri="{9D8B030D-6E8A-4147-A177-3AD203B41FA5}">
                      <a16:colId xmlns:a16="http://schemas.microsoft.com/office/drawing/2014/main" val="580290640"/>
                    </a:ext>
                  </a:extLst>
                </a:gridCol>
                <a:gridCol w="864186">
                  <a:extLst>
                    <a:ext uri="{9D8B030D-6E8A-4147-A177-3AD203B41FA5}">
                      <a16:colId xmlns:a16="http://schemas.microsoft.com/office/drawing/2014/main" val="2978870027"/>
                    </a:ext>
                  </a:extLst>
                </a:gridCol>
                <a:gridCol w="864186">
                  <a:extLst>
                    <a:ext uri="{9D8B030D-6E8A-4147-A177-3AD203B41FA5}">
                      <a16:colId xmlns:a16="http://schemas.microsoft.com/office/drawing/2014/main" val="3113602459"/>
                    </a:ext>
                  </a:extLst>
                </a:gridCol>
                <a:gridCol w="864186">
                  <a:extLst>
                    <a:ext uri="{9D8B030D-6E8A-4147-A177-3AD203B41FA5}">
                      <a16:colId xmlns:a16="http://schemas.microsoft.com/office/drawing/2014/main" val="1223962755"/>
                    </a:ext>
                  </a:extLst>
                </a:gridCol>
              </a:tblGrid>
              <a:tr h="244920">
                <a:tc>
                  <a:txBody>
                    <a:bodyPr/>
                    <a:lstStyle/>
                    <a:p>
                      <a:r>
                        <a:rPr lang="es-MX" sz="1100" b="1" dirty="0">
                          <a:solidFill>
                            <a:sysClr val="windowText" lastClr="000000"/>
                          </a:solidFill>
                        </a:rPr>
                        <a:t>Atributos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A1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A2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A3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A4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A5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A6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70035"/>
                  </a:ext>
                </a:extLst>
              </a:tr>
              <a:tr h="313140">
                <a:tc>
                  <a:txBody>
                    <a:bodyPr/>
                    <a:lstStyle/>
                    <a:p>
                      <a:r>
                        <a:rPr lang="es-MX" sz="1100" b="1" dirty="0">
                          <a:solidFill>
                            <a:sysClr val="windowText" lastClr="000000"/>
                          </a:solidFill>
                        </a:rPr>
                        <a:t>Valores originales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31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63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127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255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511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1023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890732"/>
                  </a:ext>
                </a:extLst>
              </a:tr>
              <a:tr h="313140">
                <a:tc>
                  <a:txBody>
                    <a:bodyPr/>
                    <a:lstStyle/>
                    <a:p>
                      <a:r>
                        <a:rPr lang="es-MX" sz="1100" b="1" dirty="0">
                          <a:solidFill>
                            <a:sysClr val="windowText" lastClr="000000"/>
                          </a:solidFill>
                        </a:rPr>
                        <a:t>Longitud de bits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7943083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2AD1A455-4BEC-B04C-9D81-B5801EFBF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712728"/>
              </p:ext>
            </p:extLst>
          </p:nvPr>
        </p:nvGraphicFramePr>
        <p:xfrm>
          <a:off x="8632854" y="2385742"/>
          <a:ext cx="3021301" cy="828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364">
                  <a:extLst>
                    <a:ext uri="{9D8B030D-6E8A-4147-A177-3AD203B41FA5}">
                      <a16:colId xmlns:a16="http://schemas.microsoft.com/office/drawing/2014/main" val="1223962755"/>
                    </a:ext>
                  </a:extLst>
                </a:gridCol>
                <a:gridCol w="859809">
                  <a:extLst>
                    <a:ext uri="{9D8B030D-6E8A-4147-A177-3AD203B41FA5}">
                      <a16:colId xmlns:a16="http://schemas.microsoft.com/office/drawing/2014/main" val="2944755089"/>
                    </a:ext>
                  </a:extLst>
                </a:gridCol>
                <a:gridCol w="845128">
                  <a:extLst>
                    <a:ext uri="{9D8B030D-6E8A-4147-A177-3AD203B41FA5}">
                      <a16:colId xmlns:a16="http://schemas.microsoft.com/office/drawing/2014/main" val="2982842801"/>
                    </a:ext>
                  </a:extLst>
                </a:gridCol>
              </a:tblGrid>
              <a:tr h="252811">
                <a:tc>
                  <a:txBody>
                    <a:bodyPr/>
                    <a:lstStyle/>
                    <a:p>
                      <a:pPr algn="ctr"/>
                      <a:endParaRPr lang="es-MX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70207" marR="70207" marT="35103" marB="35103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0" dirty="0">
                          <a:solidFill>
                            <a:sysClr val="windowText" lastClr="000000"/>
                          </a:solidFill>
                        </a:rPr>
                        <a:t>bMark2</a:t>
                      </a:r>
                    </a:p>
                  </a:txBody>
                  <a:tcPr marL="70207" marR="70207" marT="35103" marB="35103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0" dirty="0">
                          <a:solidFill>
                            <a:sysClr val="windowText" lastClr="000000"/>
                          </a:solidFill>
                        </a:rPr>
                        <a:t>bMark1</a:t>
                      </a:r>
                    </a:p>
                  </a:txBody>
                  <a:tcPr marL="70207" marR="70207" marT="35103" marB="35103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700910"/>
                  </a:ext>
                </a:extLst>
              </a:tr>
              <a:tr h="287594">
                <a:tc>
                  <a:txBody>
                    <a:bodyPr/>
                    <a:lstStyle/>
                    <a:p>
                      <a:pPr algn="ctr"/>
                      <a:r>
                        <a:rPr lang="es-MX" sz="1200" b="0" dirty="0">
                          <a:solidFill>
                            <a:sysClr val="windowText" lastClr="000000"/>
                          </a:solidFill>
                        </a:rPr>
                        <a:t>#Bits disponibles</a:t>
                      </a:r>
                    </a:p>
                  </a:txBody>
                  <a:tcPr marL="70207" marR="70207" marT="35103" marB="35103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70207" marR="70207" marT="35103" marB="35103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70207" marR="70207" marT="35103" marB="35103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70035"/>
                  </a:ext>
                </a:extLst>
              </a:tr>
              <a:tr h="287594"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#Bits a insertar</a:t>
                      </a:r>
                    </a:p>
                  </a:txBody>
                  <a:tcPr marL="70207" marR="70207" marT="35103" marB="35103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70207" marR="70207" marT="35103" marB="35103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70207" marR="70207" marT="35103" marB="35103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890732"/>
                  </a:ext>
                </a:extLst>
              </a:tr>
            </a:tbl>
          </a:graphicData>
        </a:graphic>
      </p:graphicFrame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AF9AADAA-A452-634F-A211-2371B263D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146079"/>
              </p:ext>
            </p:extLst>
          </p:nvPr>
        </p:nvGraphicFramePr>
        <p:xfrm>
          <a:off x="7788967" y="3303712"/>
          <a:ext cx="3021301" cy="828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364">
                  <a:extLst>
                    <a:ext uri="{9D8B030D-6E8A-4147-A177-3AD203B41FA5}">
                      <a16:colId xmlns:a16="http://schemas.microsoft.com/office/drawing/2014/main" val="1223962755"/>
                    </a:ext>
                  </a:extLst>
                </a:gridCol>
                <a:gridCol w="859809">
                  <a:extLst>
                    <a:ext uri="{9D8B030D-6E8A-4147-A177-3AD203B41FA5}">
                      <a16:colId xmlns:a16="http://schemas.microsoft.com/office/drawing/2014/main" val="2944755089"/>
                    </a:ext>
                  </a:extLst>
                </a:gridCol>
                <a:gridCol w="845128">
                  <a:extLst>
                    <a:ext uri="{9D8B030D-6E8A-4147-A177-3AD203B41FA5}">
                      <a16:colId xmlns:a16="http://schemas.microsoft.com/office/drawing/2014/main" val="2982842801"/>
                    </a:ext>
                  </a:extLst>
                </a:gridCol>
              </a:tblGrid>
              <a:tr h="252811">
                <a:tc>
                  <a:txBody>
                    <a:bodyPr/>
                    <a:lstStyle/>
                    <a:p>
                      <a:pPr algn="ctr"/>
                      <a:endParaRPr lang="es-MX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70207" marR="70207" marT="35103" marB="35103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0" dirty="0">
                          <a:solidFill>
                            <a:sysClr val="windowText" lastClr="000000"/>
                          </a:solidFill>
                        </a:rPr>
                        <a:t>bMark2</a:t>
                      </a:r>
                    </a:p>
                  </a:txBody>
                  <a:tcPr marL="70207" marR="70207" marT="35103" marB="35103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0" dirty="0">
                          <a:solidFill>
                            <a:sysClr val="windowText" lastClr="000000"/>
                          </a:solidFill>
                        </a:rPr>
                        <a:t>bMark1</a:t>
                      </a:r>
                    </a:p>
                  </a:txBody>
                  <a:tcPr marL="70207" marR="70207" marT="35103" marB="35103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700910"/>
                  </a:ext>
                </a:extLst>
              </a:tr>
              <a:tr h="287594">
                <a:tc>
                  <a:txBody>
                    <a:bodyPr/>
                    <a:lstStyle/>
                    <a:p>
                      <a:pPr algn="ctr"/>
                      <a:r>
                        <a:rPr lang="es-MX" sz="1200" b="0" dirty="0">
                          <a:solidFill>
                            <a:sysClr val="windowText" lastClr="000000"/>
                          </a:solidFill>
                        </a:rPr>
                        <a:t>#Bits disponibles</a:t>
                      </a:r>
                    </a:p>
                  </a:txBody>
                  <a:tcPr marL="70207" marR="70207" marT="35103" marB="35103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70207" marR="70207" marT="35103" marB="35103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70207" marR="70207" marT="35103" marB="35103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70035"/>
                  </a:ext>
                </a:extLst>
              </a:tr>
              <a:tr h="287594"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#Bits a insertar</a:t>
                      </a:r>
                    </a:p>
                  </a:txBody>
                  <a:tcPr marL="70207" marR="70207" marT="35103" marB="35103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70207" marR="70207" marT="35103" marB="35103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70207" marR="70207" marT="35103" marB="35103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890732"/>
                  </a:ext>
                </a:extLst>
              </a:tr>
            </a:tbl>
          </a:graphicData>
        </a:graphic>
      </p:graphicFrame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C0930BC6-AA46-334C-8F8B-BF28431D5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382779"/>
              </p:ext>
            </p:extLst>
          </p:nvPr>
        </p:nvGraphicFramePr>
        <p:xfrm>
          <a:off x="6960899" y="4221682"/>
          <a:ext cx="3021301" cy="828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364">
                  <a:extLst>
                    <a:ext uri="{9D8B030D-6E8A-4147-A177-3AD203B41FA5}">
                      <a16:colId xmlns:a16="http://schemas.microsoft.com/office/drawing/2014/main" val="1223962755"/>
                    </a:ext>
                  </a:extLst>
                </a:gridCol>
                <a:gridCol w="859809">
                  <a:extLst>
                    <a:ext uri="{9D8B030D-6E8A-4147-A177-3AD203B41FA5}">
                      <a16:colId xmlns:a16="http://schemas.microsoft.com/office/drawing/2014/main" val="2944755089"/>
                    </a:ext>
                  </a:extLst>
                </a:gridCol>
                <a:gridCol w="845128">
                  <a:extLst>
                    <a:ext uri="{9D8B030D-6E8A-4147-A177-3AD203B41FA5}">
                      <a16:colId xmlns:a16="http://schemas.microsoft.com/office/drawing/2014/main" val="2982842801"/>
                    </a:ext>
                  </a:extLst>
                </a:gridCol>
              </a:tblGrid>
              <a:tr h="252811">
                <a:tc>
                  <a:txBody>
                    <a:bodyPr/>
                    <a:lstStyle/>
                    <a:p>
                      <a:pPr algn="ctr"/>
                      <a:endParaRPr lang="es-MX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70207" marR="70207" marT="35103" marB="35103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0" dirty="0">
                          <a:solidFill>
                            <a:sysClr val="windowText" lastClr="000000"/>
                          </a:solidFill>
                        </a:rPr>
                        <a:t>bMark2</a:t>
                      </a:r>
                    </a:p>
                  </a:txBody>
                  <a:tcPr marL="70207" marR="70207" marT="35103" marB="35103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0" dirty="0">
                          <a:solidFill>
                            <a:sysClr val="windowText" lastClr="000000"/>
                          </a:solidFill>
                        </a:rPr>
                        <a:t>bMark1</a:t>
                      </a:r>
                    </a:p>
                  </a:txBody>
                  <a:tcPr marL="70207" marR="70207" marT="35103" marB="35103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700910"/>
                  </a:ext>
                </a:extLst>
              </a:tr>
              <a:tr h="287594">
                <a:tc>
                  <a:txBody>
                    <a:bodyPr/>
                    <a:lstStyle/>
                    <a:p>
                      <a:pPr algn="ctr"/>
                      <a:r>
                        <a:rPr lang="es-MX" sz="1200" b="0" dirty="0">
                          <a:solidFill>
                            <a:sysClr val="windowText" lastClr="000000"/>
                          </a:solidFill>
                        </a:rPr>
                        <a:t>#Bits disponibles</a:t>
                      </a:r>
                    </a:p>
                  </a:txBody>
                  <a:tcPr marL="70207" marR="70207" marT="35103" marB="35103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70207" marR="70207" marT="35103" marB="35103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70207" marR="70207" marT="35103" marB="35103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70035"/>
                  </a:ext>
                </a:extLst>
              </a:tr>
              <a:tr h="287594"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#Bits a insertar</a:t>
                      </a:r>
                    </a:p>
                  </a:txBody>
                  <a:tcPr marL="70207" marR="70207" marT="35103" marB="35103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70207" marR="70207" marT="35103" marB="35103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70207" marR="70207" marT="35103" marB="35103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890732"/>
                  </a:ext>
                </a:extLst>
              </a:tr>
            </a:tbl>
          </a:graphicData>
        </a:graphic>
      </p:graphicFrame>
      <p:graphicFrame>
        <p:nvGraphicFramePr>
          <p:cNvPr id="22" name="Tabla 21">
            <a:extLst>
              <a:ext uri="{FF2B5EF4-FFF2-40B4-BE49-F238E27FC236}">
                <a16:creationId xmlns:a16="http://schemas.microsoft.com/office/drawing/2014/main" id="{BF9F2DE8-9B63-1A46-ADCB-F5C1E203F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019582"/>
              </p:ext>
            </p:extLst>
          </p:nvPr>
        </p:nvGraphicFramePr>
        <p:xfrm>
          <a:off x="5322140" y="5399789"/>
          <a:ext cx="6408001" cy="871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885">
                  <a:extLst>
                    <a:ext uri="{9D8B030D-6E8A-4147-A177-3AD203B41FA5}">
                      <a16:colId xmlns:a16="http://schemas.microsoft.com/office/drawing/2014/main" val="3937806146"/>
                    </a:ext>
                  </a:extLst>
                </a:gridCol>
                <a:gridCol w="864186">
                  <a:extLst>
                    <a:ext uri="{9D8B030D-6E8A-4147-A177-3AD203B41FA5}">
                      <a16:colId xmlns:a16="http://schemas.microsoft.com/office/drawing/2014/main" val="1291388222"/>
                    </a:ext>
                  </a:extLst>
                </a:gridCol>
                <a:gridCol w="864186">
                  <a:extLst>
                    <a:ext uri="{9D8B030D-6E8A-4147-A177-3AD203B41FA5}">
                      <a16:colId xmlns:a16="http://schemas.microsoft.com/office/drawing/2014/main" val="2177015628"/>
                    </a:ext>
                  </a:extLst>
                </a:gridCol>
                <a:gridCol w="864186">
                  <a:extLst>
                    <a:ext uri="{9D8B030D-6E8A-4147-A177-3AD203B41FA5}">
                      <a16:colId xmlns:a16="http://schemas.microsoft.com/office/drawing/2014/main" val="580290640"/>
                    </a:ext>
                  </a:extLst>
                </a:gridCol>
                <a:gridCol w="864186">
                  <a:extLst>
                    <a:ext uri="{9D8B030D-6E8A-4147-A177-3AD203B41FA5}">
                      <a16:colId xmlns:a16="http://schemas.microsoft.com/office/drawing/2014/main" val="2978870027"/>
                    </a:ext>
                  </a:extLst>
                </a:gridCol>
                <a:gridCol w="864186">
                  <a:extLst>
                    <a:ext uri="{9D8B030D-6E8A-4147-A177-3AD203B41FA5}">
                      <a16:colId xmlns:a16="http://schemas.microsoft.com/office/drawing/2014/main" val="3113602459"/>
                    </a:ext>
                  </a:extLst>
                </a:gridCol>
                <a:gridCol w="864186">
                  <a:extLst>
                    <a:ext uri="{9D8B030D-6E8A-4147-A177-3AD203B41FA5}">
                      <a16:colId xmlns:a16="http://schemas.microsoft.com/office/drawing/2014/main" val="1223962755"/>
                    </a:ext>
                  </a:extLst>
                </a:gridCol>
              </a:tblGrid>
              <a:tr h="244920">
                <a:tc>
                  <a:txBody>
                    <a:bodyPr/>
                    <a:lstStyle/>
                    <a:p>
                      <a:r>
                        <a:rPr lang="es-MX" sz="1100" b="1" dirty="0">
                          <a:solidFill>
                            <a:sysClr val="windowText" lastClr="000000"/>
                          </a:solidFill>
                        </a:rPr>
                        <a:t>Atributos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A1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A2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A3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A4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A5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A6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70035"/>
                  </a:ext>
                </a:extLst>
              </a:tr>
              <a:tr h="313140">
                <a:tc>
                  <a:txBody>
                    <a:bodyPr/>
                    <a:lstStyle/>
                    <a:p>
                      <a:r>
                        <a:rPr lang="es-MX" sz="1100" b="1" dirty="0">
                          <a:solidFill>
                            <a:sysClr val="windowText" lastClr="000000"/>
                          </a:solidFill>
                        </a:rPr>
                        <a:t>Valores originales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31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63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127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254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508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1008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890732"/>
                  </a:ext>
                </a:extLst>
              </a:tr>
              <a:tr h="313140">
                <a:tc>
                  <a:txBody>
                    <a:bodyPr/>
                    <a:lstStyle/>
                    <a:p>
                      <a:r>
                        <a:rPr lang="es-MX" sz="1100" b="1" dirty="0">
                          <a:solidFill>
                            <a:sysClr val="windowText" lastClr="000000"/>
                          </a:solidFill>
                        </a:rPr>
                        <a:t>Longitud de bits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2430" marR="62430" marT="31215" marB="31215"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7943083"/>
                  </a:ext>
                </a:extLst>
              </a:tr>
            </a:tbl>
          </a:graphicData>
        </a:graphic>
      </p:graphicFrame>
      <p:sp>
        <p:nvSpPr>
          <p:cNvPr id="23" name="Rectángulo 22">
            <a:extLst>
              <a:ext uri="{FF2B5EF4-FFF2-40B4-BE49-F238E27FC236}">
                <a16:creationId xmlns:a16="http://schemas.microsoft.com/office/drawing/2014/main" id="{9D763B44-9CFF-D348-81C0-50DD2FA5FF5C}"/>
              </a:ext>
            </a:extLst>
          </p:cNvPr>
          <p:cNvSpPr/>
          <p:nvPr/>
        </p:nvSpPr>
        <p:spPr>
          <a:xfrm>
            <a:off x="5268900" y="5020784"/>
            <a:ext cx="5130801" cy="451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1200" b="1" dirty="0">
                <a:solidFill>
                  <a:schemeClr val="tx1"/>
                </a:solidFill>
              </a:rPr>
              <a:t>Inserci</a:t>
            </a:r>
            <a:r>
              <a:rPr lang="es-ES" sz="1200" b="1" dirty="0" err="1">
                <a:solidFill>
                  <a:schemeClr val="tx1"/>
                </a:solidFill>
              </a:rPr>
              <a:t>ón</a:t>
            </a:r>
            <a:r>
              <a:rPr lang="es-ES" sz="1200" b="1" dirty="0">
                <a:solidFill>
                  <a:schemeClr val="tx1"/>
                </a:solidFill>
              </a:rPr>
              <a:t> de bits de la huella digital y valores actualizados.</a:t>
            </a:r>
            <a:endParaRPr lang="es-MX" sz="1400" b="1" dirty="0">
              <a:solidFill>
                <a:schemeClr val="tx1"/>
              </a:solidFill>
            </a:endParaRP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6D148D1A-FEF0-0749-A146-74FEDA7CA67C}"/>
              </a:ext>
            </a:extLst>
          </p:cNvPr>
          <p:cNvCxnSpPr>
            <a:cxnSpLocks/>
          </p:cNvCxnSpPr>
          <p:nvPr/>
        </p:nvCxnSpPr>
        <p:spPr>
          <a:xfrm>
            <a:off x="11258685" y="3214016"/>
            <a:ext cx="0" cy="21857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D192A80C-5277-EE4C-A10D-AD6363EA5A23}"/>
              </a:ext>
            </a:extLst>
          </p:cNvPr>
          <p:cNvCxnSpPr>
            <a:cxnSpLocks/>
          </p:cNvCxnSpPr>
          <p:nvPr/>
        </p:nvCxnSpPr>
        <p:spPr>
          <a:xfrm>
            <a:off x="10399701" y="4131986"/>
            <a:ext cx="0" cy="1267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E66AE4E8-68E5-3841-8C68-8DB15014FDB5}"/>
              </a:ext>
            </a:extLst>
          </p:cNvPr>
          <p:cNvCxnSpPr>
            <a:cxnSpLocks/>
          </p:cNvCxnSpPr>
          <p:nvPr/>
        </p:nvCxnSpPr>
        <p:spPr>
          <a:xfrm>
            <a:off x="9565636" y="5020101"/>
            <a:ext cx="0" cy="3796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6DFCD319-B071-8F4F-8EFE-F91EB0483651}"/>
              </a:ext>
            </a:extLst>
          </p:cNvPr>
          <p:cNvSpPr/>
          <p:nvPr/>
        </p:nvSpPr>
        <p:spPr>
          <a:xfrm>
            <a:off x="11715749" y="2750738"/>
            <a:ext cx="316650" cy="3166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EF8E171B-103E-774D-A094-1403149BD8B6}"/>
              </a:ext>
            </a:extLst>
          </p:cNvPr>
          <p:cNvSpPr/>
          <p:nvPr/>
        </p:nvSpPr>
        <p:spPr>
          <a:xfrm>
            <a:off x="10848855" y="3668455"/>
            <a:ext cx="316650" cy="3166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6188432-31B9-7F4D-8942-1DF8A7810FCC}"/>
              </a:ext>
            </a:extLst>
          </p:cNvPr>
          <p:cNvSpPr/>
          <p:nvPr/>
        </p:nvSpPr>
        <p:spPr>
          <a:xfrm>
            <a:off x="10004232" y="4621518"/>
            <a:ext cx="316650" cy="3166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80EE2967-FD03-1F45-8A2D-5A6207E7C0D8}"/>
              </a:ext>
            </a:extLst>
          </p:cNvPr>
          <p:cNvSpPr/>
          <p:nvPr/>
        </p:nvSpPr>
        <p:spPr>
          <a:xfrm>
            <a:off x="7674453" y="2671962"/>
            <a:ext cx="894820" cy="442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200" b="1" dirty="0">
                <a:solidFill>
                  <a:schemeClr val="tx1"/>
                </a:solidFill>
              </a:rPr>
              <a:t>nBits</a:t>
            </a:r>
            <a:r>
              <a:rPr lang="es-MX" sz="1200" dirty="0">
                <a:solidFill>
                  <a:schemeClr val="tx1"/>
                </a:solidFill>
              </a:rPr>
              <a:t> = 7</a:t>
            </a:r>
            <a:endParaRPr lang="es-MX" sz="1400" dirty="0">
              <a:solidFill>
                <a:schemeClr val="tx1"/>
              </a:solidFill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249DBF07-D33C-594C-BC9E-2AD128873010}"/>
              </a:ext>
            </a:extLst>
          </p:cNvPr>
          <p:cNvSpPr/>
          <p:nvPr/>
        </p:nvSpPr>
        <p:spPr>
          <a:xfrm>
            <a:off x="6894147" y="3602381"/>
            <a:ext cx="894820" cy="442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200" b="1" dirty="0">
                <a:solidFill>
                  <a:schemeClr val="tx1"/>
                </a:solidFill>
              </a:rPr>
              <a:t>nBits</a:t>
            </a:r>
            <a:r>
              <a:rPr lang="es-MX" sz="1200" dirty="0">
                <a:solidFill>
                  <a:schemeClr val="tx1"/>
                </a:solidFill>
              </a:rPr>
              <a:t> = 3</a:t>
            </a:r>
            <a:endParaRPr lang="es-MX" sz="1400" dirty="0">
              <a:solidFill>
                <a:schemeClr val="tx1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1AE75EA6-B681-FD48-9E04-4C58136A18B6}"/>
              </a:ext>
            </a:extLst>
          </p:cNvPr>
          <p:cNvSpPr/>
          <p:nvPr/>
        </p:nvSpPr>
        <p:spPr>
          <a:xfrm>
            <a:off x="6044047" y="4532126"/>
            <a:ext cx="894820" cy="442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200" b="1" dirty="0">
                <a:solidFill>
                  <a:schemeClr val="tx1"/>
                </a:solidFill>
              </a:rPr>
              <a:t>nBits</a:t>
            </a:r>
            <a:r>
              <a:rPr lang="es-MX" sz="1200" dirty="0">
                <a:solidFill>
                  <a:schemeClr val="tx1"/>
                </a:solidFill>
              </a:rPr>
              <a:t> = 1</a:t>
            </a:r>
            <a:endParaRPr lang="es-MX" sz="1400" dirty="0">
              <a:solidFill>
                <a:schemeClr val="tx1"/>
              </a:solidFill>
            </a:endParaRP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CB33B98-6F53-8C44-8F0D-D415F079108E}"/>
              </a:ext>
            </a:extLst>
          </p:cNvPr>
          <p:cNvSpPr/>
          <p:nvPr/>
        </p:nvSpPr>
        <p:spPr>
          <a:xfrm>
            <a:off x="5116524" y="2472631"/>
            <a:ext cx="1543583" cy="56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200" b="1" dirty="0">
                <a:solidFill>
                  <a:schemeClr val="tx1"/>
                </a:solidFill>
              </a:rPr>
              <a:t>Umbral de distorsi</a:t>
            </a:r>
            <a:r>
              <a:rPr lang="es-ES" sz="1200" b="1" dirty="0" err="1">
                <a:solidFill>
                  <a:schemeClr val="tx1"/>
                </a:solidFill>
              </a:rPr>
              <a:t>ón</a:t>
            </a:r>
            <a:endParaRPr lang="es-MX" sz="1200" b="1" dirty="0">
              <a:solidFill>
                <a:schemeClr val="tx1"/>
              </a:solidFill>
            </a:endParaRPr>
          </a:p>
          <a:p>
            <a:pPr algn="ctr"/>
            <a:r>
              <a:rPr lang="es-MX" sz="1200" dirty="0">
                <a:solidFill>
                  <a:schemeClr val="tx1"/>
                </a:solidFill>
              </a:rPr>
              <a:t>d = 6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41627C72-2072-9F4B-8862-9937B6B17DE9}"/>
              </a:ext>
            </a:extLst>
          </p:cNvPr>
          <p:cNvSpPr txBox="1"/>
          <p:nvPr/>
        </p:nvSpPr>
        <p:spPr>
          <a:xfrm>
            <a:off x="986346" y="3096156"/>
            <a:ext cx="3719207" cy="1115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Bef>
                <a:spcPts val="300"/>
              </a:spcBef>
            </a:pPr>
            <a:endParaRPr lang="es-ES" sz="1400" dirty="0">
              <a:solidFill>
                <a:schemeClr val="tx1"/>
              </a:solidFill>
            </a:endParaRPr>
          </a:p>
          <a:p>
            <a:pPr marL="285750" indent="-285750" algn="just">
              <a:spcBef>
                <a:spcPts val="300"/>
              </a:spcBef>
              <a:buFont typeface="Wingdings" pitchFamily="2" charset="2"/>
              <a:buChar char="Ø"/>
            </a:pPr>
            <a:r>
              <a:rPr lang="en-US" sz="1400" dirty="0" err="1">
                <a:solidFill>
                  <a:schemeClr val="tx1"/>
                </a:solidFill>
              </a:rPr>
              <a:t>Obtenci</a:t>
            </a:r>
            <a:r>
              <a:rPr lang="es-ES" sz="1400" dirty="0" err="1">
                <a:solidFill>
                  <a:schemeClr val="tx1"/>
                </a:solidFill>
              </a:rPr>
              <a:t>ón</a:t>
            </a:r>
            <a:r>
              <a:rPr lang="es-ES" sz="1400" dirty="0">
                <a:solidFill>
                  <a:schemeClr val="tx1"/>
                </a:solidFill>
              </a:rPr>
              <a:t> del número de bits disponibles a modificar de los dos valores con mayor longitud de bits de acuerdo al umbral de distorsión.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35">
                <a:extLst>
                  <a:ext uri="{FF2B5EF4-FFF2-40B4-BE49-F238E27FC236}">
                    <a16:creationId xmlns:a16="http://schemas.microsoft.com/office/drawing/2014/main" id="{18ACF584-1E36-BD4B-A70A-B137B90326E3}"/>
                  </a:ext>
                </a:extLst>
              </p:cNvPr>
              <p:cNvSpPr txBox="1"/>
              <p:nvPr/>
            </p:nvSpPr>
            <p:spPr>
              <a:xfrm>
                <a:off x="986346" y="4221682"/>
                <a:ext cx="3719207" cy="6386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Bef>
                    <a:spcPts val="300"/>
                  </a:spcBef>
                </a:pPr>
                <a:endParaRPr lang="es-ES" sz="1400" dirty="0">
                  <a:solidFill>
                    <a:schemeClr val="tx1"/>
                  </a:solidFill>
                </a:endParaRPr>
              </a:p>
              <a:p>
                <a:pPr marL="285750" indent="-285750" algn="just">
                  <a:spcBef>
                    <a:spcPts val="300"/>
                  </a:spcBef>
                  <a:buFont typeface="Wingdings" pitchFamily="2" charset="2"/>
                  <a:buChar char="Ø"/>
                </a:pPr>
                <a:r>
                  <a:rPr lang="es-ES" sz="1400" dirty="0">
                    <a:solidFill>
                      <a:schemeClr val="tx1"/>
                    </a:solidFill>
                  </a:rPr>
                  <a:t>Función de distribución proporcional .</a:t>
                </a:r>
              </a:p>
              <a:p>
                <a:pPr algn="just">
                  <a:spcBef>
                    <a:spcPts val="3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𝑛𝑀𝑎𝑟𝑘</m:t>
                      </m:r>
                      <m:r>
                        <a:rPr lang="es-E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𝑏𝑀𝑎𝑟𝑘</m:t>
                          </m:r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∗</m:t>
                          </m:r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𝑛𝐵𝑖𝑡𝑠</m:t>
                          </m:r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/(</m:t>
                          </m:r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𝑏𝑀𝑎𝑟𝑘</m:t>
                          </m:r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𝑏𝑀𝑎𝑟𝑘</m:t>
                          </m:r>
                          <m:r>
                            <a:rPr lang="es-E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2)</m:t>
                          </m:r>
                        </m:e>
                      </m:d>
                    </m:oMath>
                  </m:oMathPara>
                </a14:m>
                <a:endParaRPr lang="es-E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35">
                <a:extLst>
                  <a:ext uri="{FF2B5EF4-FFF2-40B4-BE49-F238E27FC236}">
                    <a16:creationId xmlns:a16="http://schemas.microsoft.com/office/drawing/2014/main" id="{18ACF584-1E36-BD4B-A70A-B137B903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46" y="4221682"/>
                <a:ext cx="3719207" cy="638636"/>
              </a:xfrm>
              <a:prstGeom prst="rect">
                <a:avLst/>
              </a:prstGeom>
              <a:blipFill>
                <a:blip r:embed="rId2"/>
                <a:stretch>
                  <a:fillRect l="-2721" b="-576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35">
            <a:extLst>
              <a:ext uri="{FF2B5EF4-FFF2-40B4-BE49-F238E27FC236}">
                <a16:creationId xmlns:a16="http://schemas.microsoft.com/office/drawing/2014/main" id="{9205817C-A834-CD40-A351-B2B9D1CACA27}"/>
              </a:ext>
            </a:extLst>
          </p:cNvPr>
          <p:cNvSpPr txBox="1"/>
          <p:nvPr/>
        </p:nvSpPr>
        <p:spPr>
          <a:xfrm>
            <a:off x="986345" y="4989198"/>
            <a:ext cx="3719207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Bef>
                <a:spcPts val="300"/>
              </a:spcBef>
            </a:pPr>
            <a:endParaRPr lang="es-ES" sz="1050" dirty="0">
              <a:solidFill>
                <a:schemeClr val="tx1"/>
              </a:solidFill>
            </a:endParaRPr>
          </a:p>
          <a:p>
            <a:pPr marL="285750" indent="-285750" algn="just">
              <a:spcBef>
                <a:spcPts val="300"/>
              </a:spcBef>
              <a:buFont typeface="Wingdings" pitchFamily="2" charset="2"/>
              <a:buChar char="Ø"/>
            </a:pPr>
            <a:r>
              <a:rPr lang="es-ES" sz="1400" dirty="0">
                <a:solidFill>
                  <a:schemeClr val="tx1"/>
                </a:solidFill>
              </a:rPr>
              <a:t>Inserción de los bits de la huella digital en cada LSB de acuerdo al número de bits a insertar en el valor seleccionado.</a:t>
            </a:r>
          </a:p>
        </p:txBody>
      </p:sp>
    </p:spTree>
    <p:extLst>
      <p:ext uri="{BB962C8B-B14F-4D97-AF65-F5344CB8AC3E}">
        <p14:creationId xmlns:p14="http://schemas.microsoft.com/office/powerpoint/2010/main" val="428422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2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5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8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7" grpId="1"/>
      <p:bldP spid="23" grpId="0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1" grpId="0"/>
      <p:bldP spid="42" grpId="0"/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l"/>
            <a:r>
              <a:rPr kumimoji="1" lang="es-ES" altLang="ja-JP" sz="4400" spc="0" dirty="0"/>
              <a:t>Experimentos y resultados</a:t>
            </a:r>
            <a:endParaRPr kumimoji="1" lang="ja-JP" altLang="en-US" sz="4400" spc="0"/>
          </a:p>
        </p:txBody>
      </p:sp>
      <p:sp>
        <p:nvSpPr>
          <p:cNvPr id="22" name="スライド番号プレースホルダー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z="1400" b="1" smtClean="0"/>
              <a:pPr/>
              <a:t>26</a:t>
            </a:fld>
            <a:endParaRPr lang="en-US" sz="1400" b="1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3B934CD-204E-2147-9A54-334D129B7C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9D96E78-7D16-9B46-BDE3-5D0C3B083E5B}"/>
              </a:ext>
            </a:extLst>
          </p:cNvPr>
          <p:cNvSpPr txBox="1"/>
          <p:nvPr/>
        </p:nvSpPr>
        <p:spPr>
          <a:xfrm>
            <a:off x="900751" y="3735417"/>
            <a:ext cx="56796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s-ES_tradnl" b="1" dirty="0"/>
              <a:t>Base de datos relacional:</a:t>
            </a:r>
            <a:r>
              <a:rPr lang="es-ES_tradnl" dirty="0"/>
              <a:t> </a:t>
            </a:r>
            <a:r>
              <a:rPr lang="es-ES_tradnl" dirty="0" err="1"/>
              <a:t>Forest</a:t>
            </a:r>
            <a:r>
              <a:rPr lang="es-ES_tradnl" dirty="0"/>
              <a:t> </a:t>
            </a:r>
            <a:r>
              <a:rPr lang="es-ES_tradnl" dirty="0" err="1"/>
              <a:t>Cover</a:t>
            </a:r>
            <a:r>
              <a:rPr lang="es-ES_tradnl" dirty="0"/>
              <a:t> </a:t>
            </a:r>
            <a:r>
              <a:rPr lang="es-ES_tradnl" dirty="0" err="1"/>
              <a:t>Type</a:t>
            </a:r>
            <a:endParaRPr lang="es-ES_tradnl" dirty="0"/>
          </a:p>
          <a:p>
            <a:r>
              <a:rPr lang="es-ES_tradnl" dirty="0"/>
              <a:t>        581012 registros y  61 atributos </a:t>
            </a:r>
            <a:r>
              <a:rPr lang="es-ES" dirty="0"/>
              <a:t>numéricos.</a:t>
            </a:r>
            <a:endParaRPr lang="es-ES_tradnl" dirty="0"/>
          </a:p>
          <a:p>
            <a:pPr marL="285750" indent="-285750">
              <a:buFont typeface="Wingdings" pitchFamily="2" charset="2"/>
              <a:buChar char="Ø"/>
            </a:pPr>
            <a:endParaRPr lang="es-ES_tradnl" dirty="0"/>
          </a:p>
          <a:p>
            <a:pPr marL="285750" indent="-285750">
              <a:buFont typeface="Wingdings" pitchFamily="2" charset="2"/>
              <a:buChar char="Ø"/>
            </a:pPr>
            <a:r>
              <a:rPr lang="es-ES_tradnl" b="1" dirty="0" err="1"/>
              <a:t>Generaci</a:t>
            </a:r>
            <a:r>
              <a:rPr lang="es-ES" b="1" dirty="0" err="1"/>
              <a:t>ón</a:t>
            </a:r>
            <a:r>
              <a:rPr lang="es-ES" b="1" dirty="0"/>
              <a:t> de </a:t>
            </a:r>
            <a:r>
              <a:rPr lang="es-ES_tradnl" b="1" dirty="0"/>
              <a:t>huellas digitales con G. Tardos</a:t>
            </a:r>
          </a:p>
          <a:p>
            <a:r>
              <a:rPr lang="es-ES_tradnl" dirty="0"/>
              <a:t>        Tamaño de </a:t>
            </a:r>
            <a:r>
              <a:rPr lang="es-ES_tradnl" dirty="0" err="1"/>
              <a:t>colusi</a:t>
            </a:r>
            <a:r>
              <a:rPr lang="es-ES" dirty="0" err="1"/>
              <a:t>ón</a:t>
            </a:r>
            <a:r>
              <a:rPr lang="es-ES" dirty="0"/>
              <a:t> c=2, </a:t>
            </a:r>
          </a:p>
          <a:p>
            <a:r>
              <a:rPr lang="es-ES" dirty="0"/>
              <a:t>        Tasa de error 𝜖=0.01 </a:t>
            </a:r>
          </a:p>
          <a:p>
            <a:r>
              <a:rPr lang="es-ES" dirty="0"/>
              <a:t>        Longitud de huella digital: 1842 bits.</a:t>
            </a:r>
            <a:endParaRPr lang="es-ES_tradnl" dirty="0"/>
          </a:p>
        </p:txBody>
      </p:sp>
      <p:sp>
        <p:nvSpPr>
          <p:cNvPr id="19" name="フッター プレースホルダー 2">
            <a:extLst>
              <a:ext uri="{FF2B5EF4-FFF2-40B4-BE49-F238E27FC236}">
                <a16:creationId xmlns:a16="http://schemas.microsoft.com/office/drawing/2014/main" id="{D6291034-1C20-2746-93F7-37599D14C57E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37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Usabilidad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27</a:t>
            </a:fld>
            <a:endParaRPr lang="en-US" sz="1400" b="1" dirty="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970E1DF-485E-4207-BED4-E5B05B48623D}"/>
              </a:ext>
            </a:extLst>
          </p:cNvPr>
          <p:cNvGrpSpPr/>
          <p:nvPr/>
        </p:nvGrpSpPr>
        <p:grpSpPr>
          <a:xfrm>
            <a:off x="838200" y="1848520"/>
            <a:ext cx="4460002" cy="684611"/>
            <a:chOff x="6789673" y="2021497"/>
            <a:chExt cx="4460002" cy="684611"/>
          </a:xfrm>
        </p:grpSpPr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6789673" y="205460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149674" y="2275221"/>
              <a:ext cx="4100001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Evaluar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la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distorsi</a:t>
              </a:r>
              <a:r>
                <a:rPr lang="es-ES" sz="1400" dirty="0" err="1">
                  <a:solidFill>
                    <a:schemeClr val="bg2">
                      <a:lumMod val="25000"/>
                    </a:schemeClr>
                  </a:solidFill>
                </a:rPr>
                <a:t>ón</a:t>
              </a:r>
              <a:r>
                <a:rPr lang="es-ES" sz="1400" dirty="0">
                  <a:solidFill>
                    <a:schemeClr val="bg2">
                      <a:lumMod val="25000"/>
                    </a:schemeClr>
                  </a:solidFill>
                </a:rPr>
                <a:t> generada a la relación de la base de datos de acuerdo al MSE.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49674" y="2021497"/>
              <a:ext cx="410000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s-ES" sz="1600" b="1" dirty="0">
                  <a:solidFill>
                    <a:schemeClr val="bg2">
                      <a:lumMod val="25000"/>
                    </a:schemeClr>
                  </a:solidFill>
                </a:rPr>
                <a:t>Objetivo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sp>
        <p:nvSpPr>
          <p:cNvPr id="38" name="フッター プレースホルダー 2">
            <a:extLst>
              <a:ext uri="{FF2B5EF4-FFF2-40B4-BE49-F238E27FC236}">
                <a16:creationId xmlns:a16="http://schemas.microsoft.com/office/drawing/2014/main" id="{8AB0A70E-9FCA-CC41-9DE1-E99CBD2AE818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  <p:graphicFrame>
        <p:nvGraphicFramePr>
          <p:cNvPr id="19" name="Gráfico 18">
            <a:extLst>
              <a:ext uri="{FF2B5EF4-FFF2-40B4-BE49-F238E27FC236}">
                <a16:creationId xmlns:a16="http://schemas.microsoft.com/office/drawing/2014/main" id="{0401B75E-6FED-2D4C-8DBC-7D9FA57EC0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729901"/>
              </p:ext>
            </p:extLst>
          </p:nvPr>
        </p:nvGraphicFramePr>
        <p:xfrm>
          <a:off x="6276428" y="113430"/>
          <a:ext cx="4653155" cy="33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713B9CCD-4A6F-134C-8EA9-11C491FF66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451151"/>
              </p:ext>
            </p:extLst>
          </p:nvPr>
        </p:nvGraphicFramePr>
        <p:xfrm>
          <a:off x="838200" y="3047239"/>
          <a:ext cx="4602577" cy="327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Gráfico 21">
            <a:extLst>
              <a:ext uri="{FF2B5EF4-FFF2-40B4-BE49-F238E27FC236}">
                <a16:creationId xmlns:a16="http://schemas.microsoft.com/office/drawing/2014/main" id="{E92C1B16-3FFA-2443-B6DD-2734831E30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1923566"/>
              </p:ext>
            </p:extLst>
          </p:nvPr>
        </p:nvGraphicFramePr>
        <p:xfrm>
          <a:off x="6352405" y="3329276"/>
          <a:ext cx="4760095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63006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Usabilidad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28</a:t>
            </a:fld>
            <a:endParaRPr lang="en-US" sz="1400" b="1" dirty="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437075" y="1294672"/>
            <a:ext cx="41000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Tabla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resumen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los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resultados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obtenidos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D6034B8C-B47D-FC4D-92BB-333FE14FB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577371"/>
              </p:ext>
            </p:extLst>
          </p:nvPr>
        </p:nvGraphicFramePr>
        <p:xfrm>
          <a:off x="6458911" y="1706365"/>
          <a:ext cx="4525543" cy="3975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563">
                  <a:extLst>
                    <a:ext uri="{9D8B030D-6E8A-4147-A177-3AD203B41FA5}">
                      <a16:colId xmlns:a16="http://schemas.microsoft.com/office/drawing/2014/main" val="1886279694"/>
                    </a:ext>
                  </a:extLst>
                </a:gridCol>
                <a:gridCol w="880428">
                  <a:extLst>
                    <a:ext uri="{9D8B030D-6E8A-4147-A177-3AD203B41FA5}">
                      <a16:colId xmlns:a16="http://schemas.microsoft.com/office/drawing/2014/main" val="79181233"/>
                    </a:ext>
                  </a:extLst>
                </a:gridCol>
                <a:gridCol w="891861">
                  <a:extLst>
                    <a:ext uri="{9D8B030D-6E8A-4147-A177-3AD203B41FA5}">
                      <a16:colId xmlns:a16="http://schemas.microsoft.com/office/drawing/2014/main" val="1354153092"/>
                    </a:ext>
                  </a:extLst>
                </a:gridCol>
                <a:gridCol w="846125">
                  <a:extLst>
                    <a:ext uri="{9D8B030D-6E8A-4147-A177-3AD203B41FA5}">
                      <a16:colId xmlns:a16="http://schemas.microsoft.com/office/drawing/2014/main" val="3072091480"/>
                    </a:ext>
                  </a:extLst>
                </a:gridCol>
                <a:gridCol w="916566">
                  <a:extLst>
                    <a:ext uri="{9D8B030D-6E8A-4147-A177-3AD203B41FA5}">
                      <a16:colId xmlns:a16="http://schemas.microsoft.com/office/drawing/2014/main" val="3769080494"/>
                    </a:ext>
                  </a:extLst>
                </a:gridCol>
              </a:tblGrid>
              <a:tr h="453554">
                <a:tc>
                  <a:txBody>
                    <a:bodyPr/>
                    <a:lstStyle/>
                    <a:p>
                      <a:pPr algn="ctr"/>
                      <a:r>
                        <a:rPr lang="es-MX" sz="1100" dirty="0">
                          <a:solidFill>
                            <a:schemeClr val="bg1"/>
                          </a:solidFill>
                        </a:rPr>
                        <a:t>Esquemas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Bits</a:t>
                      </a: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Tuplas</a:t>
                      </a: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>
                          <a:solidFill>
                            <a:schemeClr val="bg1"/>
                          </a:solidFill>
                        </a:rPr>
                        <a:t>Tiempo</a:t>
                      </a:r>
                    </a:p>
                    <a:p>
                      <a:pPr algn="ctr"/>
                      <a:r>
                        <a:rPr lang="es-MX" sz="1100" dirty="0">
                          <a:solidFill>
                            <a:schemeClr val="bg1"/>
                          </a:solidFill>
                        </a:rPr>
                        <a:t>(Minutos)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451853"/>
                  </a:ext>
                </a:extLst>
              </a:tr>
              <a:tr h="366488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Propuesta,nB=1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0.2474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2.5246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479864"/>
                  </a:ext>
                </a:extLst>
              </a:tr>
              <a:tr h="366488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Propuesta,nB=2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0.4033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33086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1.7533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700832"/>
                  </a:ext>
                </a:extLst>
              </a:tr>
              <a:tr h="366488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Propuesta,nB=3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0.4617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24894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1.7105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641149"/>
                  </a:ext>
                </a:extLst>
              </a:tr>
              <a:tr h="366488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Propuesta,nB=4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0.7723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19799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1.6103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438667"/>
                  </a:ext>
                </a:extLst>
              </a:tr>
              <a:tr h="366488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Propuesta,nB=5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0.9367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16528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1.3664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5038048"/>
                  </a:ext>
                </a:extLst>
              </a:tr>
              <a:tr h="272318">
                <a:tc>
                  <a:txBody>
                    <a:bodyPr/>
                    <a:lstStyle/>
                    <a:p>
                      <a:pPr algn="ctr" fontAlgn="b"/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075807"/>
                  </a:ext>
                </a:extLst>
              </a:tr>
              <a:tr h="272318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Li, Ɛ=1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0.2474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2.5195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245555"/>
                  </a:ext>
                </a:extLst>
              </a:tr>
              <a:tr h="272318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Li, Ɛ=4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5.3189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2.5195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700365"/>
                  </a:ext>
                </a:extLst>
              </a:tr>
              <a:tr h="272318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Li, Ɛ=8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673.4896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2.5195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348349"/>
                  </a:ext>
                </a:extLst>
              </a:tr>
              <a:tr h="272318">
                <a:tc>
                  <a:txBody>
                    <a:bodyPr/>
                    <a:lstStyle/>
                    <a:p>
                      <a:pPr algn="ctr" fontAlgn="b"/>
                      <a:endParaRPr lang="es-MX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289309"/>
                  </a:ext>
                </a:extLst>
              </a:tr>
              <a:tr h="328153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Mo, c=1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0.4962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2.5683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603302"/>
                  </a:ext>
                </a:extLst>
              </a:tr>
            </a:tbl>
          </a:graphicData>
        </a:graphic>
      </p:graphicFrame>
      <p:sp>
        <p:nvSpPr>
          <p:cNvPr id="24" name="フッター プレースホルダー 2">
            <a:extLst>
              <a:ext uri="{FF2B5EF4-FFF2-40B4-BE49-F238E27FC236}">
                <a16:creationId xmlns:a16="http://schemas.microsoft.com/office/drawing/2014/main" id="{F1601AE6-A828-D94A-8743-07143BD82E5C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891C7021-7300-8943-BE70-DB2670B076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267671"/>
              </p:ext>
            </p:extLst>
          </p:nvPr>
        </p:nvGraphicFramePr>
        <p:xfrm>
          <a:off x="1260108" y="1128452"/>
          <a:ext cx="4096800" cy="2916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3BF80B1E-4BC8-E443-9FF8-D16502C6FC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335928"/>
              </p:ext>
            </p:extLst>
          </p:nvPr>
        </p:nvGraphicFramePr>
        <p:xfrm>
          <a:off x="1260108" y="3912509"/>
          <a:ext cx="4096800" cy="255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69019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Usabilidad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29</a:t>
            </a:fld>
            <a:endParaRPr lang="en-US" sz="1400" b="1" dirty="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970E1DF-485E-4207-BED4-E5B05B48623D}"/>
              </a:ext>
            </a:extLst>
          </p:cNvPr>
          <p:cNvGrpSpPr/>
          <p:nvPr/>
        </p:nvGrpSpPr>
        <p:grpSpPr>
          <a:xfrm>
            <a:off x="838200" y="1684756"/>
            <a:ext cx="5357885" cy="469168"/>
            <a:chOff x="6789673" y="2021497"/>
            <a:chExt cx="4630308" cy="469168"/>
          </a:xfrm>
        </p:grpSpPr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6789673" y="205460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149674" y="2275221"/>
              <a:ext cx="427030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Evaluar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la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distorsi</a:t>
              </a:r>
              <a:r>
                <a:rPr lang="es-ES" sz="1400" dirty="0" err="1">
                  <a:solidFill>
                    <a:schemeClr val="bg2">
                      <a:lumMod val="25000"/>
                    </a:schemeClr>
                  </a:solidFill>
                </a:rPr>
                <a:t>ón</a:t>
              </a:r>
              <a:r>
                <a:rPr lang="es-ES" sz="1400" dirty="0">
                  <a:solidFill>
                    <a:schemeClr val="bg2">
                      <a:lumMod val="25000"/>
                    </a:schemeClr>
                  </a:solidFill>
                </a:rPr>
                <a:t> respecto al valor modificado de cada atributo.     </a:t>
              </a:r>
              <a:endParaRPr lang="en-US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49674" y="2021497"/>
              <a:ext cx="410000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Objetivo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B5179853-5A37-4442-8E0B-6C10C7D33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2766"/>
              </p:ext>
            </p:extLst>
          </p:nvPr>
        </p:nvGraphicFramePr>
        <p:xfrm>
          <a:off x="2202013" y="2432502"/>
          <a:ext cx="8702552" cy="3779994"/>
        </p:xfrm>
        <a:graphic>
          <a:graphicData uri="http://schemas.openxmlformats.org/drawingml/2006/table">
            <a:tbl>
              <a:tblPr/>
              <a:tblGrid>
                <a:gridCol w="1002915">
                  <a:extLst>
                    <a:ext uri="{9D8B030D-6E8A-4147-A177-3AD203B41FA5}">
                      <a16:colId xmlns:a16="http://schemas.microsoft.com/office/drawing/2014/main" val="4119545414"/>
                    </a:ext>
                  </a:extLst>
                </a:gridCol>
                <a:gridCol w="832657">
                  <a:extLst>
                    <a:ext uri="{9D8B030D-6E8A-4147-A177-3AD203B41FA5}">
                      <a16:colId xmlns:a16="http://schemas.microsoft.com/office/drawing/2014/main" val="707311165"/>
                    </a:ext>
                  </a:extLst>
                </a:gridCol>
                <a:gridCol w="832657">
                  <a:extLst>
                    <a:ext uri="{9D8B030D-6E8A-4147-A177-3AD203B41FA5}">
                      <a16:colId xmlns:a16="http://schemas.microsoft.com/office/drawing/2014/main" val="3378871583"/>
                    </a:ext>
                  </a:extLst>
                </a:gridCol>
                <a:gridCol w="832657">
                  <a:extLst>
                    <a:ext uri="{9D8B030D-6E8A-4147-A177-3AD203B41FA5}">
                      <a16:colId xmlns:a16="http://schemas.microsoft.com/office/drawing/2014/main" val="3001446515"/>
                    </a:ext>
                  </a:extLst>
                </a:gridCol>
                <a:gridCol w="832657">
                  <a:extLst>
                    <a:ext uri="{9D8B030D-6E8A-4147-A177-3AD203B41FA5}">
                      <a16:colId xmlns:a16="http://schemas.microsoft.com/office/drawing/2014/main" val="1636074257"/>
                    </a:ext>
                  </a:extLst>
                </a:gridCol>
                <a:gridCol w="832657">
                  <a:extLst>
                    <a:ext uri="{9D8B030D-6E8A-4147-A177-3AD203B41FA5}">
                      <a16:colId xmlns:a16="http://schemas.microsoft.com/office/drawing/2014/main" val="1572763825"/>
                    </a:ext>
                  </a:extLst>
                </a:gridCol>
                <a:gridCol w="832657">
                  <a:extLst>
                    <a:ext uri="{9D8B030D-6E8A-4147-A177-3AD203B41FA5}">
                      <a16:colId xmlns:a16="http://schemas.microsoft.com/office/drawing/2014/main" val="3204290380"/>
                    </a:ext>
                  </a:extLst>
                </a:gridCol>
                <a:gridCol w="832657">
                  <a:extLst>
                    <a:ext uri="{9D8B030D-6E8A-4147-A177-3AD203B41FA5}">
                      <a16:colId xmlns:a16="http://schemas.microsoft.com/office/drawing/2014/main" val="1495024167"/>
                    </a:ext>
                  </a:extLst>
                </a:gridCol>
                <a:gridCol w="832657">
                  <a:extLst>
                    <a:ext uri="{9D8B030D-6E8A-4147-A177-3AD203B41FA5}">
                      <a16:colId xmlns:a16="http://schemas.microsoft.com/office/drawing/2014/main" val="3231352008"/>
                    </a:ext>
                  </a:extLst>
                </a:gridCol>
                <a:gridCol w="1038381">
                  <a:extLst>
                    <a:ext uri="{9D8B030D-6E8A-4147-A177-3AD203B41FA5}">
                      <a16:colId xmlns:a16="http://schemas.microsoft.com/office/drawing/2014/main" val="3946000638"/>
                    </a:ext>
                  </a:extLst>
                </a:gridCol>
              </a:tblGrid>
              <a:tr h="284670">
                <a:tc>
                  <a:txBody>
                    <a:bodyPr/>
                    <a:lstStyle/>
                    <a:p>
                      <a:pPr algn="l" fontAlgn="b"/>
                      <a:endParaRPr lang="es-MX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4" marR="9454" marT="945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Esquema Propuesto</a:t>
                      </a:r>
                    </a:p>
                  </a:txBody>
                  <a:tcPr marL="9367" marR="9367" marT="936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Li</a:t>
                      </a:r>
                    </a:p>
                  </a:txBody>
                  <a:tcPr marL="9367" marR="9367" marT="936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Mohanpurkar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092626"/>
                  </a:ext>
                </a:extLst>
              </a:tr>
              <a:tr h="249666">
                <a:tc>
                  <a:txBody>
                    <a:bodyPr/>
                    <a:lstStyle/>
                    <a:p>
                      <a:pPr algn="l" fontAlgn="b"/>
                      <a:r>
                        <a:rPr lang="es-MX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#Bits</a:t>
                      </a:r>
                    </a:p>
                  </a:txBody>
                  <a:tcPr marL="9454" marR="9454" marT="945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367" marR="9367" marT="936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7795230"/>
                  </a:ext>
                </a:extLst>
              </a:tr>
              <a:tr h="249666">
                <a:tc>
                  <a:txBody>
                    <a:bodyPr/>
                    <a:lstStyle/>
                    <a:p>
                      <a:pPr algn="l" fontAlgn="b"/>
                      <a:r>
                        <a:rPr lang="es-MX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#Registros</a:t>
                      </a:r>
                    </a:p>
                  </a:txBody>
                  <a:tcPr marL="9454" marR="9454" marT="945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33086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24894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19799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16528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367" marR="9367" marT="936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49755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528062"/>
                  </a:ext>
                </a:extLst>
              </a:tr>
              <a:tr h="249666">
                <a:tc>
                  <a:txBody>
                    <a:bodyPr/>
                    <a:lstStyle/>
                    <a:p>
                      <a:pPr algn="l" fontAlgn="b"/>
                      <a:endParaRPr lang="es-MX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4" marR="9454" marT="945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BIT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BIT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BIT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BIT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BIT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LSB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LSB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LSB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c=1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064252"/>
                  </a:ext>
                </a:extLst>
              </a:tr>
              <a:tr h="249666">
                <a:tc>
                  <a:txBody>
                    <a:bodyPr/>
                    <a:lstStyle/>
                    <a:p>
                      <a:pPr algn="l" fontAlgn="b"/>
                      <a:r>
                        <a:rPr lang="es-MX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Elevation</a:t>
                      </a:r>
                    </a:p>
                  </a:txBody>
                  <a:tcPr marL="9454" marR="9454" marT="945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2.332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2.557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2.852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3.63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4.494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0.873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3.284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27.059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1.691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124318"/>
                  </a:ext>
                </a:extLst>
              </a:tr>
              <a:tr h="249666">
                <a:tc>
                  <a:txBody>
                    <a:bodyPr/>
                    <a:lstStyle/>
                    <a:p>
                      <a:pPr algn="l" fontAlgn="b"/>
                      <a:r>
                        <a:rPr lang="es-MX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Aspect</a:t>
                      </a:r>
                    </a:p>
                  </a:txBody>
                  <a:tcPr marL="9454" marR="9454" marT="945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0.035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95.896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235.832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902.726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199.225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126134"/>
                  </a:ext>
                </a:extLst>
              </a:tr>
              <a:tr h="249666">
                <a:tc>
                  <a:txBody>
                    <a:bodyPr/>
                    <a:lstStyle/>
                    <a:p>
                      <a:pPr algn="l" fontAlgn="b"/>
                      <a:r>
                        <a:rPr lang="es-MX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Slope</a:t>
                      </a:r>
                    </a:p>
                  </a:txBody>
                  <a:tcPr marL="9454" marR="9454" marT="945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350.779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1214.216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2313.675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586.276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80958"/>
                  </a:ext>
                </a:extLst>
              </a:tr>
              <a:tr h="249666">
                <a:tc>
                  <a:txBody>
                    <a:bodyPr/>
                    <a:lstStyle/>
                    <a:p>
                      <a:pPr algn="l" fontAlgn="b"/>
                      <a:r>
                        <a:rPr lang="es-MX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HD-Hydrology</a:t>
                      </a:r>
                    </a:p>
                  </a:txBody>
                  <a:tcPr marL="9454" marR="9454" marT="945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0.013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255.393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309.013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637.775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535.986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89147"/>
                  </a:ext>
                </a:extLst>
              </a:tr>
              <a:tr h="249666">
                <a:tc>
                  <a:txBody>
                    <a:bodyPr/>
                    <a:lstStyle/>
                    <a:p>
                      <a:pPr algn="l" fontAlgn="b"/>
                      <a:r>
                        <a:rPr lang="es-MX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VD-Hydrology</a:t>
                      </a:r>
                    </a:p>
                  </a:txBody>
                  <a:tcPr marL="9454" marR="9454" marT="945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604.932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1001.951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1832.466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1158.855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151578"/>
                  </a:ext>
                </a:extLst>
              </a:tr>
              <a:tr h="249666">
                <a:tc>
                  <a:txBody>
                    <a:bodyPr/>
                    <a:lstStyle/>
                    <a:p>
                      <a:pPr algn="l" fontAlgn="b"/>
                      <a:r>
                        <a:rPr lang="es-MX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HD-Roadways</a:t>
                      </a:r>
                    </a:p>
                  </a:txBody>
                  <a:tcPr marL="9454" marR="9454" marT="945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3.031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2.291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2.802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3.048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3.354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1.49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5.451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48.659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2.833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78100"/>
                  </a:ext>
                </a:extLst>
              </a:tr>
              <a:tr h="249666">
                <a:tc>
                  <a:txBody>
                    <a:bodyPr/>
                    <a:lstStyle/>
                    <a:p>
                      <a:pPr algn="l" fontAlgn="b"/>
                      <a:r>
                        <a:rPr lang="es-MX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Hillshade-9am</a:t>
                      </a:r>
                    </a:p>
                  </a:txBody>
                  <a:tcPr marL="9454" marR="9454" marT="945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11.302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42.622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471.577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23.392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285026"/>
                  </a:ext>
                </a:extLst>
              </a:tr>
              <a:tr h="249666">
                <a:tc>
                  <a:txBody>
                    <a:bodyPr/>
                    <a:lstStyle/>
                    <a:p>
                      <a:pPr algn="l" fontAlgn="b"/>
                      <a:r>
                        <a:rPr lang="es-MX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Hillshade-noon</a:t>
                      </a:r>
                    </a:p>
                  </a:txBody>
                  <a:tcPr marL="9454" marR="9454" marT="945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11.079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42.675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462.257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21.994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40799"/>
                  </a:ext>
                </a:extLst>
              </a:tr>
              <a:tr h="249666">
                <a:tc>
                  <a:txBody>
                    <a:bodyPr/>
                    <a:lstStyle/>
                    <a:p>
                      <a:pPr algn="l" fontAlgn="b"/>
                      <a:r>
                        <a:rPr lang="es-MX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Hillshade-3pm</a:t>
                      </a:r>
                    </a:p>
                  </a:txBody>
                  <a:tcPr marL="9454" marR="9454" marT="945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22.583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75.458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742.779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47.541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184694"/>
                  </a:ext>
                </a:extLst>
              </a:tr>
              <a:tr h="249666">
                <a:tc>
                  <a:txBody>
                    <a:bodyPr/>
                    <a:lstStyle/>
                    <a:p>
                      <a:pPr algn="l" fontAlgn="b"/>
                      <a:r>
                        <a:rPr lang="es-MX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HD-Fire-Points</a:t>
                      </a:r>
                    </a:p>
                  </a:txBody>
                  <a:tcPr marL="9454" marR="9454" marT="945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1.082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1.981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2.148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2.617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2.93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3.289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6.66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43.331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2.588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722123"/>
                  </a:ext>
                </a:extLst>
              </a:tr>
              <a:tr h="249666">
                <a:tc>
                  <a:txBody>
                    <a:bodyPr/>
                    <a:lstStyle/>
                    <a:p>
                      <a:pPr algn="l" fontAlgn="b"/>
                      <a:r>
                        <a:rPr lang="es-MX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454" marR="9454" marT="945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6.445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6.829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7.818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9.341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10.85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1357.616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2937.163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7482.304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2580.383</a:t>
                      </a:r>
                    </a:p>
                  </a:txBody>
                  <a:tcPr marL="9454" marR="9454" marT="9454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600"/>
                  </a:ext>
                </a:extLst>
              </a:tr>
            </a:tbl>
          </a:graphicData>
        </a:graphic>
      </p:graphicFrame>
      <p:sp>
        <p:nvSpPr>
          <p:cNvPr id="21" name="フッター プレースホルダー 2">
            <a:extLst>
              <a:ext uri="{FF2B5EF4-FFF2-40B4-BE49-F238E27FC236}">
                <a16:creationId xmlns:a16="http://schemas.microsoft.com/office/drawing/2014/main" id="{D501AEA0-1141-3F40-966E-A3CCD47B15AC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83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l"/>
            <a:r>
              <a:rPr kumimoji="1" lang="en-US" altLang="ja-JP" sz="4400" spc="0" dirty="0" err="1"/>
              <a:t>Introducci</a:t>
            </a:r>
            <a:r>
              <a:rPr kumimoji="1" lang="es-ES" altLang="ja-JP" sz="4400" spc="0" dirty="0" err="1"/>
              <a:t>ón</a:t>
            </a:r>
            <a:endParaRPr kumimoji="1" lang="ja-JP" altLang="en-US" sz="4400" spc="0"/>
          </a:p>
        </p:txBody>
      </p:sp>
      <p:sp>
        <p:nvSpPr>
          <p:cNvPr id="22" name="スライド番号プレースホルダー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z="1400" b="1" smtClean="0"/>
              <a:pPr/>
              <a:t>3</a:t>
            </a:fld>
            <a:endParaRPr lang="en-US" sz="1400" b="1"/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7965057A-3073-934A-AEB8-B75FA31EA94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5E4867FB-5F10-4A4A-B85C-9F0904C4165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68BFA05E-F10E-364C-948F-5B3792F5B79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24" name="Marcador de posición de texto 23">
            <a:extLst>
              <a:ext uri="{FF2B5EF4-FFF2-40B4-BE49-F238E27FC236}">
                <a16:creationId xmlns:a16="http://schemas.microsoft.com/office/drawing/2014/main" id="{DAD1A329-B14F-364F-8D2E-71ACDB7572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6" name="Marcador de posición de texto 25">
            <a:extLst>
              <a:ext uri="{FF2B5EF4-FFF2-40B4-BE49-F238E27FC236}">
                <a16:creationId xmlns:a16="http://schemas.microsoft.com/office/drawing/2014/main" id="{BB2EE794-8BB2-4741-8008-507DF5DE7C2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B4AE76B1-2237-F046-8C67-0CD4DDB92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9264296C-382E-F94A-AB38-C8B1786BB2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2" name="Marcador de posición de texto 31">
            <a:extLst>
              <a:ext uri="{FF2B5EF4-FFF2-40B4-BE49-F238E27FC236}">
                <a16:creationId xmlns:a16="http://schemas.microsoft.com/office/drawing/2014/main" id="{6C87DB2B-585F-3E45-AB44-85C59F40BA2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4" name="Marcador de posición de texto 33">
            <a:extLst>
              <a:ext uri="{FF2B5EF4-FFF2-40B4-BE49-F238E27FC236}">
                <a16:creationId xmlns:a16="http://schemas.microsoft.com/office/drawing/2014/main" id="{C1047F5B-DDE2-BE4D-A2E2-41817B6301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7" name="フッター プレースホルダー 2">
            <a:extLst>
              <a:ext uri="{FF2B5EF4-FFF2-40B4-BE49-F238E27FC236}">
                <a16:creationId xmlns:a16="http://schemas.microsoft.com/office/drawing/2014/main" id="{08536CCC-E29B-C64F-9552-6616D0AE75BF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95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Capacidad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30</a:t>
            </a:fld>
            <a:endParaRPr lang="en-US" sz="1400" b="1" dirty="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98200" y="1764875"/>
            <a:ext cx="480681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Ø"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Inserci</a:t>
            </a:r>
            <a:r>
              <a:rPr lang="es-ES" sz="1600" dirty="0" err="1">
                <a:solidFill>
                  <a:schemeClr val="bg2">
                    <a:lumMod val="25000"/>
                  </a:schemeClr>
                </a:solidFill>
              </a:rPr>
              <a:t>ón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</a:rPr>
              <a:t> de la huella digital variando la fracción de </a:t>
            </a:r>
            <a:r>
              <a:rPr lang="es-ES" sz="1600" dirty="0" err="1">
                <a:solidFill>
                  <a:schemeClr val="bg2">
                    <a:lumMod val="25000"/>
                  </a:schemeClr>
                </a:solidFill>
              </a:rPr>
              <a:t>tupla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</a:rPr>
              <a:t> y el número de bits máximo a insertar por </a:t>
            </a:r>
            <a:r>
              <a:rPr lang="es-ES" sz="1600" dirty="0" err="1">
                <a:solidFill>
                  <a:schemeClr val="bg2">
                    <a:lumMod val="25000"/>
                  </a:schemeClr>
                </a:solidFill>
              </a:rPr>
              <a:t>tupla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graphicFrame>
        <p:nvGraphicFramePr>
          <p:cNvPr id="28" name="Gráfico 27">
            <a:extLst>
              <a:ext uri="{FF2B5EF4-FFF2-40B4-BE49-F238E27FC236}">
                <a16:creationId xmlns:a16="http://schemas.microsoft.com/office/drawing/2014/main" id="{8B2825B1-8970-6742-A93C-1A9C657FE9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2087340"/>
              </p:ext>
            </p:extLst>
          </p:nvPr>
        </p:nvGraphicFramePr>
        <p:xfrm>
          <a:off x="739781" y="2610499"/>
          <a:ext cx="5265234" cy="3747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Gráfico 28">
            <a:extLst>
              <a:ext uri="{FF2B5EF4-FFF2-40B4-BE49-F238E27FC236}">
                <a16:creationId xmlns:a16="http://schemas.microsoft.com/office/drawing/2014/main" id="{9A36AD01-2F7A-A04B-94F9-07692A2F3C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1070279"/>
              </p:ext>
            </p:extLst>
          </p:nvPr>
        </p:nvGraphicFramePr>
        <p:xfrm>
          <a:off x="6101400" y="2633102"/>
          <a:ext cx="5252400" cy="3737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フッター プレースホルダー 2">
            <a:extLst>
              <a:ext uri="{FF2B5EF4-FFF2-40B4-BE49-F238E27FC236}">
                <a16:creationId xmlns:a16="http://schemas.microsoft.com/office/drawing/2014/main" id="{12F89AF0-2FB2-5C43-9FA0-3A0C39DAEC69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73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Robustez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31</a:t>
            </a:fld>
            <a:endParaRPr lang="en-US" sz="1400" b="1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970E1DF-485E-4207-BED4-E5B05B48623D}"/>
              </a:ext>
            </a:extLst>
          </p:cNvPr>
          <p:cNvGrpSpPr/>
          <p:nvPr/>
        </p:nvGrpSpPr>
        <p:grpSpPr>
          <a:xfrm>
            <a:off x="838199" y="1627880"/>
            <a:ext cx="4948451" cy="800759"/>
            <a:chOff x="6789673" y="2021497"/>
            <a:chExt cx="4460002" cy="800759"/>
          </a:xfrm>
        </p:grpSpPr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6789673" y="205460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149674" y="2329813"/>
              <a:ext cx="4100001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s-ES" sz="1600" dirty="0">
                  <a:solidFill>
                    <a:schemeClr val="bg2">
                      <a:lumMod val="25000"/>
                    </a:schemeClr>
                  </a:solidFill>
                </a:rPr>
                <a:t>Creación e inserción de </a:t>
              </a:r>
              <a:r>
                <a:rPr lang="es-ES" sz="1600" dirty="0" err="1">
                  <a:solidFill>
                    <a:schemeClr val="bg2">
                      <a:lumMod val="25000"/>
                    </a:schemeClr>
                  </a:solidFill>
                </a:rPr>
                <a:t>tuplas</a:t>
              </a:r>
              <a:r>
                <a:rPr lang="es-ES" sz="1600" dirty="0">
                  <a:solidFill>
                    <a:schemeClr val="bg2">
                      <a:lumMod val="25000"/>
                    </a:schemeClr>
                  </a:solidFill>
                </a:rPr>
                <a:t> con valores aleatorios.</a:t>
              </a:r>
              <a:endParaRPr 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49674" y="2021497"/>
              <a:ext cx="410000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Ataque</a:t>
              </a:r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</a:rPr>
                <a:t> de </a:t>
              </a:r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inserci</a:t>
              </a:r>
              <a:r>
                <a:rPr lang="es-ES" sz="1600" b="1" dirty="0" err="1">
                  <a:solidFill>
                    <a:schemeClr val="bg2">
                      <a:lumMod val="25000"/>
                    </a:schemeClr>
                  </a:solidFill>
                </a:rPr>
                <a:t>ón</a:t>
              </a:r>
              <a:r>
                <a:rPr lang="es-ES" sz="1600" b="1" dirty="0">
                  <a:solidFill>
                    <a:schemeClr val="bg2">
                      <a:lumMod val="25000"/>
                    </a:schemeClr>
                  </a:solidFill>
                </a:rPr>
                <a:t> de </a:t>
              </a:r>
              <a:r>
                <a:rPr lang="es-ES" sz="1600" b="1" dirty="0" err="1">
                  <a:solidFill>
                    <a:schemeClr val="bg2">
                      <a:lumMod val="25000"/>
                    </a:schemeClr>
                  </a:solidFill>
                </a:rPr>
                <a:t>tuplas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graphicFrame>
        <p:nvGraphicFramePr>
          <p:cNvPr id="28" name="Gráfico 27">
            <a:extLst>
              <a:ext uri="{FF2B5EF4-FFF2-40B4-BE49-F238E27FC236}">
                <a16:creationId xmlns:a16="http://schemas.microsoft.com/office/drawing/2014/main" id="{87120D32-9FE3-404B-AEDA-DCC6F6EBC4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0143223"/>
              </p:ext>
            </p:extLst>
          </p:nvPr>
        </p:nvGraphicFramePr>
        <p:xfrm>
          <a:off x="6190300" y="2632750"/>
          <a:ext cx="5018400" cy="357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フッター プレースホルダー 2">
            <a:extLst>
              <a:ext uri="{FF2B5EF4-FFF2-40B4-BE49-F238E27FC236}">
                <a16:creationId xmlns:a16="http://schemas.microsoft.com/office/drawing/2014/main" id="{FEA9DA31-F111-7C40-A515-A8AFDD38A9AB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  <p:graphicFrame>
        <p:nvGraphicFramePr>
          <p:cNvPr id="38" name="Gráfico 37">
            <a:extLst>
              <a:ext uri="{FF2B5EF4-FFF2-40B4-BE49-F238E27FC236}">
                <a16:creationId xmlns:a16="http://schemas.microsoft.com/office/drawing/2014/main" id="{08BE62B1-4D53-2548-BC4B-B2A28E20EB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8479301"/>
              </p:ext>
            </p:extLst>
          </p:nvPr>
        </p:nvGraphicFramePr>
        <p:xfrm>
          <a:off x="901941" y="2630950"/>
          <a:ext cx="5018400" cy="357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12359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Robustez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32</a:t>
            </a:fld>
            <a:endParaRPr lang="en-US" sz="1400" b="1" dirty="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970E1DF-485E-4207-BED4-E5B05B48623D}"/>
              </a:ext>
            </a:extLst>
          </p:cNvPr>
          <p:cNvGrpSpPr/>
          <p:nvPr/>
        </p:nvGrpSpPr>
        <p:grpSpPr>
          <a:xfrm>
            <a:off x="924656" y="1690688"/>
            <a:ext cx="5171343" cy="787111"/>
            <a:chOff x="6789673" y="2021497"/>
            <a:chExt cx="4460002" cy="787111"/>
          </a:xfrm>
        </p:grpSpPr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6789673" y="205460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149674" y="2316165"/>
              <a:ext cx="4100001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</a:rPr>
                <a:t>Selecci</a:t>
              </a:r>
              <a:r>
                <a:rPr lang="es-ES" sz="1600" dirty="0" err="1">
                  <a:solidFill>
                    <a:schemeClr val="bg2">
                      <a:lumMod val="25000"/>
                    </a:schemeClr>
                  </a:solidFill>
                </a:rPr>
                <a:t>ón</a:t>
              </a:r>
              <a:r>
                <a:rPr lang="es-ES" sz="1600" dirty="0">
                  <a:solidFill>
                    <a:schemeClr val="bg2">
                      <a:lumMod val="25000"/>
                    </a:schemeClr>
                  </a:solidFill>
                </a:rPr>
                <a:t> y </a:t>
              </a: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</a:rPr>
                <a:t>actualizaci</a:t>
              </a:r>
              <a:r>
                <a:rPr lang="es-ES" sz="1600" dirty="0" err="1">
                  <a:solidFill>
                    <a:schemeClr val="bg2">
                      <a:lumMod val="25000"/>
                    </a:schemeClr>
                  </a:solidFill>
                </a:rPr>
                <a:t>ón</a:t>
              </a:r>
              <a:r>
                <a:rPr lang="es-ES" sz="1600" dirty="0">
                  <a:solidFill>
                    <a:schemeClr val="bg2">
                      <a:lumMod val="25000"/>
                    </a:schemeClr>
                  </a:solidFill>
                </a:rPr>
                <a:t> aleatoria de los valores de cada </a:t>
              </a:r>
              <a:r>
                <a:rPr lang="es-ES" sz="1600" dirty="0" err="1">
                  <a:solidFill>
                    <a:schemeClr val="bg2">
                      <a:lumMod val="25000"/>
                    </a:schemeClr>
                  </a:solidFill>
                </a:rPr>
                <a:t>tupla</a:t>
              </a:r>
              <a:r>
                <a:rPr lang="es-ES" sz="1600" dirty="0">
                  <a:solidFill>
                    <a:schemeClr val="bg2">
                      <a:lumMod val="25000"/>
                    </a:schemeClr>
                  </a:solidFill>
                </a:rPr>
                <a:t> de la relación.</a:t>
              </a:r>
              <a:endParaRPr 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49674" y="2021497"/>
              <a:ext cx="410000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Ataque</a:t>
              </a:r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</a:rPr>
                <a:t> de </a:t>
              </a:r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alteraci</a:t>
              </a:r>
              <a:r>
                <a:rPr lang="es-ES" sz="1600" b="1" dirty="0" err="1">
                  <a:solidFill>
                    <a:schemeClr val="bg2">
                      <a:lumMod val="25000"/>
                    </a:schemeClr>
                  </a:solidFill>
                </a:rPr>
                <a:t>ón</a:t>
              </a:r>
              <a:r>
                <a:rPr lang="es-ES" sz="1600" b="1" dirty="0">
                  <a:solidFill>
                    <a:schemeClr val="bg2">
                      <a:lumMod val="25000"/>
                    </a:schemeClr>
                  </a:solidFill>
                </a:rPr>
                <a:t> de </a:t>
              </a:r>
              <a:r>
                <a:rPr lang="es-ES" sz="1600" b="1" dirty="0" err="1">
                  <a:solidFill>
                    <a:schemeClr val="bg2">
                      <a:lumMod val="25000"/>
                    </a:schemeClr>
                  </a:solidFill>
                </a:rPr>
                <a:t>tuplas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graphicFrame>
        <p:nvGraphicFramePr>
          <p:cNvPr id="28" name="Gráfico 27">
            <a:extLst>
              <a:ext uri="{FF2B5EF4-FFF2-40B4-BE49-F238E27FC236}">
                <a16:creationId xmlns:a16="http://schemas.microsoft.com/office/drawing/2014/main" id="{A60F59DF-11F2-1746-A243-EA14D3243E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4511305"/>
              </p:ext>
            </p:extLst>
          </p:nvPr>
        </p:nvGraphicFramePr>
        <p:xfrm>
          <a:off x="6096000" y="2774980"/>
          <a:ext cx="5018400" cy="357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フッター プレースホルダー 2">
            <a:extLst>
              <a:ext uri="{FF2B5EF4-FFF2-40B4-BE49-F238E27FC236}">
                <a16:creationId xmlns:a16="http://schemas.microsoft.com/office/drawing/2014/main" id="{C8FF3DE7-B01F-C940-9C0A-CFB4C78D4F8B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  <p:graphicFrame>
        <p:nvGraphicFramePr>
          <p:cNvPr id="38" name="Gráfico 37">
            <a:extLst>
              <a:ext uri="{FF2B5EF4-FFF2-40B4-BE49-F238E27FC236}">
                <a16:creationId xmlns:a16="http://schemas.microsoft.com/office/drawing/2014/main" id="{8E3044E5-FF69-7B4D-B063-2E9B4E47CB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7686786"/>
              </p:ext>
            </p:extLst>
          </p:nvPr>
        </p:nvGraphicFramePr>
        <p:xfrm>
          <a:off x="827855" y="2748439"/>
          <a:ext cx="5018400" cy="357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98707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Robustez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33</a:t>
            </a:fld>
            <a:endParaRPr lang="en-US" sz="1400" b="1" dirty="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970E1DF-485E-4207-BED4-E5B05B48623D}"/>
              </a:ext>
            </a:extLst>
          </p:cNvPr>
          <p:cNvGrpSpPr/>
          <p:nvPr/>
        </p:nvGrpSpPr>
        <p:grpSpPr>
          <a:xfrm>
            <a:off x="838199" y="1931303"/>
            <a:ext cx="6163101" cy="800759"/>
            <a:chOff x="6789673" y="2021497"/>
            <a:chExt cx="5127854" cy="800759"/>
          </a:xfrm>
        </p:grpSpPr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6789673" y="205460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149674" y="2329813"/>
              <a:ext cx="476785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1600" dirty="0" err="1">
                  <a:solidFill>
                    <a:schemeClr val="bg2">
                      <a:lumMod val="25000"/>
                    </a:schemeClr>
                  </a:solidFill>
                </a:rPr>
                <a:t>Eliminaci</a:t>
              </a:r>
              <a:r>
                <a:rPr lang="es-ES" sz="1600" dirty="0" err="1">
                  <a:solidFill>
                    <a:schemeClr val="bg2">
                      <a:lumMod val="25000"/>
                    </a:schemeClr>
                  </a:solidFill>
                </a:rPr>
                <a:t>ón</a:t>
              </a:r>
              <a:r>
                <a:rPr lang="es-ES" sz="1600" dirty="0">
                  <a:solidFill>
                    <a:schemeClr val="bg2">
                      <a:lumMod val="25000"/>
                    </a:schemeClr>
                  </a:solidFill>
                </a:rPr>
                <a:t> aleatoria de </a:t>
              </a:r>
              <a:r>
                <a:rPr lang="es-ES" sz="1600" dirty="0" err="1">
                  <a:solidFill>
                    <a:schemeClr val="bg2">
                      <a:lumMod val="25000"/>
                    </a:schemeClr>
                  </a:solidFill>
                </a:rPr>
                <a:t>tuplas</a:t>
              </a:r>
              <a:r>
                <a:rPr lang="es-ES" sz="1600" dirty="0">
                  <a:solidFill>
                    <a:schemeClr val="bg2">
                      <a:lumMod val="25000"/>
                    </a:schemeClr>
                  </a:solidFill>
                </a:rPr>
                <a:t> de la relación de la base de datos.</a:t>
              </a:r>
              <a:endParaRPr 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49674" y="2021497"/>
              <a:ext cx="410000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Ataque</a:t>
              </a:r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</a:rPr>
                <a:t> de </a:t>
              </a:r>
              <a:r>
                <a:rPr lang="en-US" sz="1600" b="1" dirty="0" err="1">
                  <a:solidFill>
                    <a:schemeClr val="bg2">
                      <a:lumMod val="25000"/>
                    </a:schemeClr>
                  </a:solidFill>
                </a:rPr>
                <a:t>eliminaci</a:t>
              </a:r>
              <a:r>
                <a:rPr lang="es-ES" sz="1600" b="1" dirty="0" err="1">
                  <a:solidFill>
                    <a:schemeClr val="bg2">
                      <a:lumMod val="25000"/>
                    </a:schemeClr>
                  </a:solidFill>
                </a:rPr>
                <a:t>ón</a:t>
              </a:r>
              <a:r>
                <a:rPr lang="es-ES" sz="1600" b="1" dirty="0">
                  <a:solidFill>
                    <a:schemeClr val="bg2">
                      <a:lumMod val="25000"/>
                    </a:schemeClr>
                  </a:solidFill>
                </a:rPr>
                <a:t> de </a:t>
              </a:r>
              <a:r>
                <a:rPr lang="es-ES" sz="1600" b="1" dirty="0" err="1">
                  <a:solidFill>
                    <a:schemeClr val="bg2">
                      <a:lumMod val="25000"/>
                    </a:schemeClr>
                  </a:solidFill>
                </a:rPr>
                <a:t>tuplas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DDDA0C29-F3A2-EB4D-9815-41636DFB4B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7913929"/>
              </p:ext>
            </p:extLst>
          </p:nvPr>
        </p:nvGraphicFramePr>
        <p:xfrm>
          <a:off x="5966054" y="2799621"/>
          <a:ext cx="5018400" cy="357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Gráfico 18">
            <a:extLst>
              <a:ext uri="{FF2B5EF4-FFF2-40B4-BE49-F238E27FC236}">
                <a16:creationId xmlns:a16="http://schemas.microsoft.com/office/drawing/2014/main" id="{54403A67-A486-784E-90FB-A251D92851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3810098"/>
              </p:ext>
            </p:extLst>
          </p:nvPr>
        </p:nvGraphicFramePr>
        <p:xfrm>
          <a:off x="739001" y="2799621"/>
          <a:ext cx="5018400" cy="357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フッター プレースホルダー 2">
            <a:extLst>
              <a:ext uri="{FF2B5EF4-FFF2-40B4-BE49-F238E27FC236}">
                <a16:creationId xmlns:a16="http://schemas.microsoft.com/office/drawing/2014/main" id="{3A972B46-EB5D-8B45-9B7C-4D51CD703717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62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Robustez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34</a:t>
            </a:fld>
            <a:endParaRPr lang="en-US" sz="1400" b="1" dirty="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970E1DF-485E-4207-BED4-E5B05B48623D}"/>
              </a:ext>
            </a:extLst>
          </p:cNvPr>
          <p:cNvGrpSpPr/>
          <p:nvPr/>
        </p:nvGrpSpPr>
        <p:grpSpPr>
          <a:xfrm>
            <a:off x="1861793" y="1904007"/>
            <a:ext cx="4460002" cy="469168"/>
            <a:chOff x="6789673" y="2021497"/>
            <a:chExt cx="4460002" cy="469168"/>
          </a:xfrm>
        </p:grpSpPr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6789673" y="205460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149674" y="2275221"/>
              <a:ext cx="410000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endParaRPr lang="en-US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49674" y="2021497"/>
              <a:ext cx="410000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b="1" dirty="0" err="1">
                  <a:solidFill>
                    <a:schemeClr val="bg2">
                      <a:lumMod val="25000"/>
                    </a:schemeClr>
                  </a:solidFill>
                </a:rPr>
                <a:t>Ataque</a:t>
              </a:r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</a:rPr>
                <a:t> de </a:t>
              </a:r>
              <a:r>
                <a:rPr lang="en-US" b="1" dirty="0" err="1">
                  <a:solidFill>
                    <a:schemeClr val="bg2">
                      <a:lumMod val="25000"/>
                    </a:schemeClr>
                  </a:solidFill>
                </a:rPr>
                <a:t>colusi</a:t>
              </a:r>
              <a:r>
                <a:rPr lang="es-ES" b="1" dirty="0" err="1">
                  <a:solidFill>
                    <a:schemeClr val="bg2">
                      <a:lumMod val="25000"/>
                    </a:schemeClr>
                  </a:solidFill>
                </a:rPr>
                <a:t>ón</a:t>
              </a:r>
              <a:endParaRPr lang="en-US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77C8043-CD0A-DF4A-A8D6-4FE1B3095A99}"/>
              </a:ext>
            </a:extLst>
          </p:cNvPr>
          <p:cNvSpPr/>
          <p:nvPr/>
        </p:nvSpPr>
        <p:spPr>
          <a:xfrm>
            <a:off x="2454649" y="2626899"/>
            <a:ext cx="73853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s-MX" dirty="0">
                <a:latin typeface="LinLibertineT"/>
              </a:rPr>
              <a:t>La utilizaci</a:t>
            </a:r>
            <a:r>
              <a:rPr lang="es-ES" dirty="0" err="1">
                <a:latin typeface="LinLibertineT"/>
              </a:rPr>
              <a:t>ó</a:t>
            </a:r>
            <a:r>
              <a:rPr lang="es-MX" dirty="0">
                <a:latin typeface="LinLibertineT"/>
              </a:rPr>
              <a:t>n del esquema de Tardos asegura la identificaci</a:t>
            </a:r>
            <a:r>
              <a:rPr lang="es-ES" dirty="0" err="1">
                <a:latin typeface="LinLibertineT"/>
              </a:rPr>
              <a:t>ó</a:t>
            </a:r>
            <a:r>
              <a:rPr lang="es-MX" dirty="0">
                <a:latin typeface="LinLibertineT"/>
              </a:rPr>
              <a:t>n de al menos un usuario de una coalici</a:t>
            </a:r>
            <a:r>
              <a:rPr lang="es-ES" dirty="0" err="1">
                <a:latin typeface="LinLibertineT"/>
              </a:rPr>
              <a:t>ón</a:t>
            </a:r>
            <a:r>
              <a:rPr lang="es-ES" dirty="0">
                <a:latin typeface="LinLibertineT"/>
              </a:rPr>
              <a:t> de usuarios.</a:t>
            </a:r>
          </a:p>
          <a:p>
            <a:pPr marL="285750" indent="-285750">
              <a:buFont typeface="Wingdings" pitchFamily="2" charset="2"/>
              <a:buChar char="Ø"/>
            </a:pPr>
            <a:endParaRPr lang="es-ES" dirty="0">
              <a:latin typeface="LinLibertineT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s-ES" dirty="0">
                <a:latin typeface="LinLibertineT"/>
              </a:rPr>
              <a:t>El tamaño de colusión y la tasa de error definen la robustez ante este tipo de ataque.</a:t>
            </a:r>
            <a:endParaRPr lang="es-MX" dirty="0"/>
          </a:p>
        </p:txBody>
      </p:sp>
      <p:sp>
        <p:nvSpPr>
          <p:cNvPr id="24" name="フッター プレースホルダー 2">
            <a:extLst>
              <a:ext uri="{FF2B5EF4-FFF2-40B4-BE49-F238E27FC236}">
                <a16:creationId xmlns:a16="http://schemas.microsoft.com/office/drawing/2014/main" id="{F9A3F274-3ECA-C047-92E4-6ACE32A78BFD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782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l"/>
            <a:r>
              <a:rPr kumimoji="1" lang="es-ES" altLang="ja-JP" sz="4400" spc="0" dirty="0"/>
              <a:t>Conclusiones</a:t>
            </a:r>
            <a:endParaRPr kumimoji="1" lang="ja-JP" altLang="en-US" sz="4400" spc="0"/>
          </a:p>
        </p:txBody>
      </p:sp>
      <p:sp>
        <p:nvSpPr>
          <p:cNvPr id="22" name="スライド番号プレースホルダー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z="1400" b="1" smtClean="0"/>
              <a:pPr/>
              <a:t>35</a:t>
            </a:fld>
            <a:endParaRPr lang="en-US" sz="1400" b="1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3B934CD-204E-2147-9A54-334D129B7C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7965057A-3073-934A-AEB8-B75FA31EA94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5E4867FB-5F10-4A4A-B85C-9F0904C4165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68BFA05E-F10E-364C-948F-5B3792F5B79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24" name="Marcador de posición de texto 23">
            <a:extLst>
              <a:ext uri="{FF2B5EF4-FFF2-40B4-BE49-F238E27FC236}">
                <a16:creationId xmlns:a16="http://schemas.microsoft.com/office/drawing/2014/main" id="{DAD1A329-B14F-364F-8D2E-71ACDB7572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6" name="Marcador de posición de texto 25">
            <a:extLst>
              <a:ext uri="{FF2B5EF4-FFF2-40B4-BE49-F238E27FC236}">
                <a16:creationId xmlns:a16="http://schemas.microsoft.com/office/drawing/2014/main" id="{BB2EE794-8BB2-4741-8008-507DF5DE7C2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B4AE76B1-2237-F046-8C67-0CD4DDB92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9264296C-382E-F94A-AB38-C8B1786BB2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2" name="Marcador de posición de texto 31">
            <a:extLst>
              <a:ext uri="{FF2B5EF4-FFF2-40B4-BE49-F238E27FC236}">
                <a16:creationId xmlns:a16="http://schemas.microsoft.com/office/drawing/2014/main" id="{6C87DB2B-585F-3E45-AB44-85C59F40BA2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4" name="Marcador de posición de texto 33">
            <a:extLst>
              <a:ext uri="{FF2B5EF4-FFF2-40B4-BE49-F238E27FC236}">
                <a16:creationId xmlns:a16="http://schemas.microsoft.com/office/drawing/2014/main" id="{C1047F5B-DDE2-BE4D-A2E2-41817B6301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7" name="フッター プレースホルダー 2">
            <a:extLst>
              <a:ext uri="{FF2B5EF4-FFF2-40B4-BE49-F238E27FC236}">
                <a16:creationId xmlns:a16="http://schemas.microsoft.com/office/drawing/2014/main" id="{EFF67CBE-AE3F-9D47-A7BB-53BEC7262E96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713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36</a:t>
            </a:fld>
            <a:endParaRPr lang="en-US" sz="1400" b="1" dirty="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2859" y="1966749"/>
            <a:ext cx="8896263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s-MX" sz="1600" dirty="0"/>
              <a:t>El esquema mejora la capacidad de inserci</a:t>
            </a:r>
            <a:r>
              <a:rPr lang="es-ES" sz="1600" dirty="0" err="1"/>
              <a:t>ó</a:t>
            </a:r>
            <a:r>
              <a:rPr lang="es-MX" sz="1600" dirty="0"/>
              <a:t>n reduciendo la distorsi</a:t>
            </a:r>
            <a:r>
              <a:rPr lang="es-ES" sz="1600" dirty="0" err="1"/>
              <a:t>ó</a:t>
            </a:r>
            <a:r>
              <a:rPr lang="es-MX" sz="1600" dirty="0"/>
              <a:t>n generada para que este tipo de huella digital sea aplicable a distintos tamaños de bases de datos. 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MX" sz="1600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s-MX" sz="1600" dirty="0"/>
              <a:t>La comparaci</a:t>
            </a:r>
            <a:r>
              <a:rPr lang="es-ES" sz="1600" dirty="0" err="1"/>
              <a:t>ó</a:t>
            </a:r>
            <a:r>
              <a:rPr lang="es-MX" sz="1600" dirty="0"/>
              <a:t>n respecto a trabajos del estado del arte bajo las mismas condiciones de capacidad de inserci</a:t>
            </a:r>
            <a:r>
              <a:rPr lang="es-ES" sz="1600" dirty="0" err="1"/>
              <a:t>ó</a:t>
            </a:r>
            <a:r>
              <a:rPr lang="es-MX" sz="1600" dirty="0"/>
              <a:t>n, reduce el n</a:t>
            </a:r>
            <a:r>
              <a:rPr lang="es-ES" sz="1600" dirty="0"/>
              <a:t>ú</a:t>
            </a:r>
            <a:r>
              <a:rPr lang="es-MX" sz="1600" dirty="0"/>
              <a:t>mero de registros utilizado para la inserci</a:t>
            </a:r>
            <a:r>
              <a:rPr lang="es-ES" sz="1600" dirty="0" err="1"/>
              <a:t>ó</a:t>
            </a:r>
            <a:r>
              <a:rPr lang="es-MX" sz="1600" dirty="0"/>
              <a:t>n de la huella digital, ademas de reducir el tiempo de inserci</a:t>
            </a:r>
            <a:r>
              <a:rPr lang="es-ES" sz="1600" dirty="0" err="1"/>
              <a:t>ón</a:t>
            </a:r>
            <a:r>
              <a:rPr lang="es-ES" sz="1600" dirty="0"/>
              <a:t> </a:t>
            </a:r>
            <a:r>
              <a:rPr lang="es-MX" sz="1600" dirty="0"/>
              <a:t>en un 32%.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MX" sz="1600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s-MX" sz="1600" dirty="0"/>
              <a:t>Este trabajo tambi</a:t>
            </a:r>
            <a:r>
              <a:rPr lang="es-ES" sz="1600" dirty="0"/>
              <a:t>é</a:t>
            </a:r>
            <a:r>
              <a:rPr lang="es-MX" sz="1600" dirty="0"/>
              <a:t>n se enfoca en el error relativo generado durante la modificaci</a:t>
            </a:r>
            <a:r>
              <a:rPr lang="es-ES" sz="1600" dirty="0" err="1"/>
              <a:t>ó</a:t>
            </a:r>
            <a:r>
              <a:rPr lang="es-MX" sz="1600" dirty="0"/>
              <a:t>n de los valores reales de la base de datos, resaltando la importancia del significado de los valores en las bases de datos y el dominio de sus atributos. </a:t>
            </a:r>
          </a:p>
          <a:p>
            <a:pPr algn="just"/>
            <a:endParaRPr lang="es-MX" sz="1600" dirty="0"/>
          </a:p>
          <a:p>
            <a:pPr algn="just"/>
            <a:endParaRPr lang="es-MX" sz="1600" dirty="0"/>
          </a:p>
        </p:txBody>
      </p: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sp>
        <p:nvSpPr>
          <p:cNvPr id="28" name="フッター プレースホルダー 2">
            <a:extLst>
              <a:ext uri="{FF2B5EF4-FFF2-40B4-BE49-F238E27FC236}">
                <a16:creationId xmlns:a16="http://schemas.microsoft.com/office/drawing/2014/main" id="{E80FAF45-E8CE-A141-82EA-0054D2D59459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658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37</a:t>
            </a:fld>
            <a:endParaRPr lang="en-US" sz="1400" b="1" dirty="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2858" y="2017638"/>
            <a:ext cx="8896263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s-MX" sz="1600" dirty="0"/>
              <a:t>El esquema mejora el porcentaje de recuperaci</a:t>
            </a:r>
            <a:r>
              <a:rPr lang="es-ES" sz="1600" dirty="0" err="1"/>
              <a:t>ó</a:t>
            </a:r>
            <a:r>
              <a:rPr lang="es-MX" sz="1600" dirty="0"/>
              <a:t>n de la huella digital entre 1% y 10% a diferentes niveles de severidad de ataques de inserci</a:t>
            </a:r>
            <a:r>
              <a:rPr lang="es-ES" sz="1600" dirty="0" err="1"/>
              <a:t>ó</a:t>
            </a:r>
            <a:r>
              <a:rPr lang="es-MX" sz="1600" dirty="0"/>
              <a:t>n, eliminaci</a:t>
            </a:r>
            <a:r>
              <a:rPr lang="es-ES" sz="1600" dirty="0" err="1"/>
              <a:t>ó</a:t>
            </a:r>
            <a:r>
              <a:rPr lang="es-MX" sz="1600" dirty="0"/>
              <a:t>n y alteraci</a:t>
            </a:r>
            <a:r>
              <a:rPr lang="es-ES" sz="1600" dirty="0" err="1"/>
              <a:t>ó</a:t>
            </a:r>
            <a:r>
              <a:rPr lang="es-MX" sz="1600" dirty="0"/>
              <a:t>n de tuplas. 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MX" sz="1600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s-MX" sz="1600" dirty="0"/>
              <a:t>Una desventaja que presenta el esquema propuesto respecto a la robustez, se da cuando el orden de los atributos es alterado, ya sea de forma intencional (ataque) o no. 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MX" sz="1600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s-MX" sz="1600" dirty="0"/>
              <a:t>La distorsi</a:t>
            </a:r>
            <a:r>
              <a:rPr lang="es-ES" sz="1600" dirty="0" err="1"/>
              <a:t>ó</a:t>
            </a:r>
            <a:r>
              <a:rPr lang="es-MX" sz="1600" dirty="0"/>
              <a:t>n, capacidad y robustez de la huella digital recaen en las restricciones y el tipo de aplicaci</a:t>
            </a:r>
            <a:r>
              <a:rPr lang="es-ES" sz="1600" dirty="0" err="1"/>
              <a:t>ó</a:t>
            </a:r>
            <a:r>
              <a:rPr lang="es-MX" sz="1600" dirty="0"/>
              <a:t>n que el propietario de la RDB establezca. </a:t>
            </a:r>
          </a:p>
          <a:p>
            <a:endParaRPr lang="es-MX" sz="1600" dirty="0"/>
          </a:p>
        </p:txBody>
      </p: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sp>
        <p:nvSpPr>
          <p:cNvPr id="16" name="フッター プレースホルダー 2">
            <a:extLst>
              <a:ext uri="{FF2B5EF4-FFF2-40B4-BE49-F238E27FC236}">
                <a16:creationId xmlns:a16="http://schemas.microsoft.com/office/drawing/2014/main" id="{AD0B74BB-7877-6A41-91AC-3DA8BA342A2C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05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futuro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38</a:t>
            </a:fld>
            <a:endParaRPr lang="en-US" sz="1400" b="1" dirty="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97413" y="1763042"/>
            <a:ext cx="9162792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s-MX" sz="1600" dirty="0"/>
              <a:t>Desarrollar un mecanismo de seguridad para la construcci</a:t>
            </a:r>
            <a:r>
              <a:rPr lang="es-ES" sz="1600" dirty="0" err="1"/>
              <a:t>ó</a:t>
            </a:r>
            <a:r>
              <a:rPr lang="es-MX" sz="1600" dirty="0"/>
              <a:t>n de la huella digital y su almacenamiento, o en su caso un mecanismo que no requiera del almacenamiento de las huellas digitales.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MX" sz="1600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s-MX" sz="1600" dirty="0"/>
              <a:t>Desarrollar una estrategia de recomendaci</a:t>
            </a:r>
            <a:r>
              <a:rPr lang="es-ES" sz="1600" dirty="0" err="1"/>
              <a:t>ón</a:t>
            </a:r>
            <a:r>
              <a:rPr lang="es-MX" sz="1600" dirty="0"/>
              <a:t> de los par</a:t>
            </a:r>
            <a:r>
              <a:rPr lang="es-ES" sz="1600" dirty="0"/>
              <a:t>á</a:t>
            </a:r>
            <a:r>
              <a:rPr lang="es-MX" sz="1600" dirty="0"/>
              <a:t>metros de inserci</a:t>
            </a:r>
            <a:r>
              <a:rPr lang="es-ES" sz="1600" dirty="0" err="1"/>
              <a:t>ó</a:t>
            </a:r>
            <a:r>
              <a:rPr lang="es-MX" sz="1600" dirty="0"/>
              <a:t>n adecuados para cada una de las bases de datos a marcar, es decir aquellos que provean un equilibrio entre distorsi</a:t>
            </a:r>
            <a:r>
              <a:rPr lang="es-ES" sz="1600" dirty="0" err="1"/>
              <a:t>ó</a:t>
            </a:r>
            <a:r>
              <a:rPr lang="es-MX" sz="1600" dirty="0"/>
              <a:t>n y robustez. 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MX" sz="1600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s-MX" sz="1600" dirty="0"/>
              <a:t>Proponer un esquema de generaci</a:t>
            </a:r>
            <a:r>
              <a:rPr lang="es-ES" sz="1600" dirty="0" err="1"/>
              <a:t>ó</a:t>
            </a:r>
            <a:r>
              <a:rPr lang="es-MX" sz="1600" dirty="0"/>
              <a:t>n de huellas digitales que reduzca la longitud, con el objetivo de ampliar la aplicaci</a:t>
            </a:r>
            <a:r>
              <a:rPr lang="es-ES" sz="1600" dirty="0" err="1"/>
              <a:t>ó</a:t>
            </a:r>
            <a:r>
              <a:rPr lang="es-MX" sz="1600" dirty="0"/>
              <a:t>n del esquema a bases de datos con mayor sensibilidad a modificaciones. 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s-MX" sz="1600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s-MX" sz="1600" dirty="0"/>
              <a:t>Mejorar el proceso de ordenamiento de los atributos para la selecci</a:t>
            </a:r>
            <a:r>
              <a:rPr lang="es-ES" sz="1600" dirty="0" err="1"/>
              <a:t>ó</a:t>
            </a:r>
            <a:r>
              <a:rPr lang="es-MX" sz="1600" dirty="0"/>
              <a:t>n de los valores con mayor longitud de bits. </a:t>
            </a:r>
          </a:p>
          <a:p>
            <a:pPr algn="just"/>
            <a:endParaRPr lang="es-MX" sz="1600" dirty="0"/>
          </a:p>
        </p:txBody>
      </p: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sp>
        <p:nvSpPr>
          <p:cNvPr id="28" name="フッター プレースホルダー 2">
            <a:extLst>
              <a:ext uri="{FF2B5EF4-FFF2-40B4-BE49-F238E27FC236}">
                <a16:creationId xmlns:a16="http://schemas.microsoft.com/office/drawing/2014/main" id="{32DD6C84-9263-6C49-BA39-3A95FDBEE567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3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39</a:t>
            </a:fld>
            <a:endParaRPr lang="en-US" sz="1400" b="1" dirty="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65032" y="1719610"/>
            <a:ext cx="8817168" cy="5055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Bef>
                <a:spcPts val="300"/>
              </a:spcBef>
            </a:pPr>
            <a:r>
              <a:rPr lang="es-MX" sz="1400" dirty="0"/>
              <a:t>[1]  Cox, I., Miller, M., Bloom, J., Fridrich, J., and Kalker, T. (2007). Digital watermarking and steganography. Morgan Kaufmann, 2 edition. ISBN:9780123725851. 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spcBef>
                <a:spcPts val="300"/>
              </a:spcBef>
            </a:pPr>
            <a:endParaRPr lang="es-MX" sz="1400" dirty="0"/>
          </a:p>
          <a:p>
            <a:pPr algn="just">
              <a:spcBef>
                <a:spcPts val="300"/>
              </a:spcBef>
            </a:pPr>
            <a:r>
              <a:rPr lang="es-MX" sz="1400" dirty="0"/>
              <a:t>[2]  Katzenbeisser, S., &amp; Petitcolas, F. (2000). Information hiding techniques for steganography and digital watermarking. Artech house. ISBN: 1-58053-035-4.</a:t>
            </a:r>
            <a:endParaRPr lang="es-MX" sz="1400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spcBef>
                <a:spcPts val="300"/>
              </a:spcBef>
            </a:pPr>
            <a:endParaRPr lang="es-MX" sz="1400" dirty="0"/>
          </a:p>
          <a:p>
            <a:pPr algn="just">
              <a:spcBef>
                <a:spcPts val="300"/>
              </a:spcBef>
            </a:pPr>
            <a:r>
              <a:rPr lang="es-MX" sz="1400" dirty="0"/>
              <a:t>[3]  Liu, K. R. (2005). Multimedia fingerprinting forensics for traitor tracing, volume 4. Hindawi Publishing Corporation. ISBN:977-5945-18-6. </a:t>
            </a:r>
          </a:p>
          <a:p>
            <a:pPr algn="just">
              <a:spcBef>
                <a:spcPts val="300"/>
              </a:spcBef>
            </a:pPr>
            <a:endParaRPr lang="es-MX" sz="1400" dirty="0"/>
          </a:p>
          <a:p>
            <a:pPr algn="just">
              <a:spcBef>
                <a:spcPts val="300"/>
              </a:spcBef>
            </a:pPr>
            <a:r>
              <a:rPr lang="es-MX" sz="1400" dirty="0"/>
              <a:t>[4]  Li, Y., Swarup, V., and Jajodia, S. (2005). Fingerprinting relational databases: Schemes and specialties. In IEEE Transactions on Dependable and Secure Computing, 2(1):34–45. </a:t>
            </a:r>
          </a:p>
          <a:p>
            <a:pPr algn="just">
              <a:spcBef>
                <a:spcPts val="300"/>
              </a:spcBef>
            </a:pPr>
            <a:endParaRPr lang="es-MX" sz="1400" dirty="0"/>
          </a:p>
          <a:p>
            <a:pPr algn="just">
              <a:spcBef>
                <a:spcPts val="300"/>
              </a:spcBef>
            </a:pPr>
            <a:r>
              <a:rPr lang="es-MX" sz="1400" dirty="0"/>
              <a:t>[5]  Lafaye, J., Gross-Amblard, D., Constantin, C., and Guerrouani, M. (2008). Watermill: An optimized fingerprinting system for databases under constraints. In IEEE Transactions on Knowledge and Data Engineering, 20(4):532–546. </a:t>
            </a:r>
          </a:p>
          <a:p>
            <a:pPr algn="just">
              <a:spcBef>
                <a:spcPts val="300"/>
              </a:spcBef>
            </a:pPr>
            <a:endParaRPr lang="es-MX" sz="1400" dirty="0"/>
          </a:p>
          <a:p>
            <a:pPr algn="just">
              <a:spcBef>
                <a:spcPts val="300"/>
              </a:spcBef>
            </a:pPr>
            <a:endParaRPr lang="es-MX" sz="1400" dirty="0"/>
          </a:p>
          <a:p>
            <a:pPr algn="just">
              <a:spcBef>
                <a:spcPts val="300"/>
              </a:spcBef>
            </a:pPr>
            <a:endParaRPr lang="es-MX" sz="1400" dirty="0"/>
          </a:p>
          <a:p>
            <a:pPr algn="just">
              <a:spcBef>
                <a:spcPts val="300"/>
              </a:spcBef>
            </a:pPr>
            <a:endParaRPr lang="es-MX" sz="1400" dirty="0"/>
          </a:p>
          <a:p>
            <a:pPr algn="just">
              <a:spcBef>
                <a:spcPts val="300"/>
              </a:spcBef>
            </a:pPr>
            <a:endParaRPr lang="es-MX" sz="1400" dirty="0"/>
          </a:p>
          <a:p>
            <a:pPr algn="just">
              <a:spcBef>
                <a:spcPts val="300"/>
              </a:spcBef>
            </a:pPr>
            <a:endParaRPr lang="es-MX" sz="1400" dirty="0"/>
          </a:p>
          <a:p>
            <a:pPr>
              <a:spcBef>
                <a:spcPts val="300"/>
              </a:spcBef>
            </a:pPr>
            <a:endParaRPr 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sp>
        <p:nvSpPr>
          <p:cNvPr id="13" name="フッター プレースホルダー 2">
            <a:extLst>
              <a:ext uri="{FF2B5EF4-FFF2-40B4-BE49-F238E27FC236}">
                <a16:creationId xmlns:a16="http://schemas.microsoft.com/office/drawing/2014/main" id="{AF674372-AE4E-C44C-A530-1916A1C6E1C3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582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Seguridad de la información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4</a:t>
            </a:fld>
            <a:endParaRPr lang="en-US" sz="1400" b="1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sp>
        <p:nvSpPr>
          <p:cNvPr id="35" name="フッター プレースホルダー 2">
            <a:extLst>
              <a:ext uri="{FF2B5EF4-FFF2-40B4-BE49-F238E27FC236}">
                <a16:creationId xmlns:a16="http://schemas.microsoft.com/office/drawing/2014/main" id="{AED43C7C-25E8-D542-B1B6-85E73FD43B43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CDEB92-855F-4043-A274-9BE60940EBC2}"/>
              </a:ext>
            </a:extLst>
          </p:cNvPr>
          <p:cNvSpPr/>
          <p:nvPr/>
        </p:nvSpPr>
        <p:spPr>
          <a:xfrm>
            <a:off x="2043982" y="4901981"/>
            <a:ext cx="3591007" cy="7471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 err="1">
                <a:solidFill>
                  <a:schemeClr val="tx1"/>
                </a:solidFill>
              </a:rPr>
              <a:t>Protecci</a:t>
            </a:r>
            <a:r>
              <a:rPr lang="es-ES" b="1" dirty="0" err="1">
                <a:solidFill>
                  <a:schemeClr val="tx1"/>
                </a:solidFill>
              </a:rPr>
              <a:t>ón</a:t>
            </a:r>
            <a:r>
              <a:rPr lang="es-ES" b="1" dirty="0">
                <a:solidFill>
                  <a:schemeClr val="tx1"/>
                </a:solidFill>
              </a:rPr>
              <a:t> de propiedad de contenido digital.</a:t>
            </a:r>
            <a:endParaRPr lang="es-ES_tradnl" b="1" dirty="0">
              <a:solidFill>
                <a:schemeClr val="tx1"/>
              </a:solidFill>
            </a:endParaRPr>
          </a:p>
        </p:txBody>
      </p:sp>
      <p:sp>
        <p:nvSpPr>
          <p:cNvPr id="58" name="TextBox 35">
            <a:extLst>
              <a:ext uri="{FF2B5EF4-FFF2-40B4-BE49-F238E27FC236}">
                <a16:creationId xmlns:a16="http://schemas.microsoft.com/office/drawing/2014/main" id="{A540611B-1383-3746-AEB7-E9966E37E102}"/>
              </a:ext>
            </a:extLst>
          </p:cNvPr>
          <p:cNvSpPr txBox="1"/>
          <p:nvPr/>
        </p:nvSpPr>
        <p:spPr>
          <a:xfrm>
            <a:off x="1017440" y="2009582"/>
            <a:ext cx="4617549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spcBef>
                <a:spcPts val="300"/>
              </a:spcBef>
              <a:buFont typeface="Wingdings" pitchFamily="2" charset="2"/>
              <a:buChar char="Ø"/>
            </a:pPr>
            <a:r>
              <a:rPr lang="es-MX" dirty="0"/>
              <a:t>Intercambio de datos a trav</a:t>
            </a:r>
            <a:r>
              <a:rPr lang="es-ES" dirty="0"/>
              <a:t>é</a:t>
            </a:r>
            <a:r>
              <a:rPr lang="es-MX" dirty="0"/>
              <a:t>s de internet.</a:t>
            </a:r>
          </a:p>
          <a:p>
            <a:pPr marL="285750" indent="-285750" algn="just">
              <a:spcBef>
                <a:spcPts val="300"/>
              </a:spcBef>
              <a:buFont typeface="Wingdings" pitchFamily="2" charset="2"/>
              <a:buChar char="Ø"/>
            </a:pPr>
            <a:r>
              <a:rPr lang="es-MX" dirty="0"/>
              <a:t>Diversificaci</a:t>
            </a:r>
            <a:r>
              <a:rPr lang="es-ES" dirty="0" err="1"/>
              <a:t>ón</a:t>
            </a:r>
            <a:r>
              <a:rPr lang="es-ES" dirty="0"/>
              <a:t> de dispositivos electrónicos.</a:t>
            </a:r>
          </a:p>
          <a:p>
            <a:pPr marL="285750" indent="-285750" algn="just">
              <a:spcBef>
                <a:spcPts val="300"/>
              </a:spcBef>
              <a:buFont typeface="Wingdings" pitchFamily="2" charset="2"/>
              <a:buChar char="Ø"/>
            </a:pPr>
            <a:r>
              <a:rPr lang="es-ES" dirty="0"/>
              <a:t>Riesgos: Robo, manipulación o distribución ilegal de contenido digital.</a:t>
            </a:r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E46E2C3-AF05-B24B-8AF3-0712E4CB9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732" y="5425464"/>
            <a:ext cx="771293" cy="771293"/>
          </a:xfrm>
          <a:prstGeom prst="rect">
            <a:avLst/>
          </a:prstGeom>
        </p:spPr>
      </p:pic>
      <p:sp>
        <p:nvSpPr>
          <p:cNvPr id="59" name="Rectángulo 58">
            <a:extLst>
              <a:ext uri="{FF2B5EF4-FFF2-40B4-BE49-F238E27FC236}">
                <a16:creationId xmlns:a16="http://schemas.microsoft.com/office/drawing/2014/main" id="{74EB4BCA-57C8-1346-AD58-8BCAEDB8C96B}"/>
              </a:ext>
            </a:extLst>
          </p:cNvPr>
          <p:cNvSpPr/>
          <p:nvPr/>
        </p:nvSpPr>
        <p:spPr>
          <a:xfrm>
            <a:off x="8003485" y="5597138"/>
            <a:ext cx="1732848" cy="440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Bases de Datos</a:t>
            </a:r>
            <a:endParaRPr lang="es-ES_tradnl" b="1" dirty="0">
              <a:solidFill>
                <a:schemeClr val="tx1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E18A820-1820-FA44-A2FC-9C93B011EAC0}"/>
              </a:ext>
            </a:extLst>
          </p:cNvPr>
          <p:cNvCxnSpPr>
            <a:cxnSpLocks/>
          </p:cNvCxnSpPr>
          <p:nvPr/>
        </p:nvCxnSpPr>
        <p:spPr>
          <a:xfrm>
            <a:off x="8807342" y="4836494"/>
            <a:ext cx="0" cy="7606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ACA07601-D3A4-694F-AB76-C96122FC8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734" y="1348514"/>
            <a:ext cx="5969216" cy="330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35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40</a:t>
            </a:fld>
            <a:endParaRPr lang="en-US" sz="1400" b="1" dirty="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65032" y="1719610"/>
            <a:ext cx="881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Bef>
                <a:spcPts val="300"/>
              </a:spcBef>
            </a:pPr>
            <a:r>
              <a:rPr lang="es-MX" sz="1400" dirty="0"/>
              <a:t>[6]  Mohanpurkar, A. and Joshi, M. (2015c). A fingerprinting technique for numeric relational databases with distortion minimization. In Computing Communication Control and Automation (ICCUBEA), 2015 International Conference on, pages 655–660. IEEE.</a:t>
            </a:r>
          </a:p>
          <a:p>
            <a:pPr algn="just">
              <a:spcBef>
                <a:spcPts val="300"/>
              </a:spcBef>
            </a:pPr>
            <a:endParaRPr lang="es-MX" sz="1400" dirty="0"/>
          </a:p>
          <a:p>
            <a:pPr algn="just">
              <a:spcBef>
                <a:spcPts val="300"/>
              </a:spcBef>
            </a:pPr>
            <a:r>
              <a:rPr lang="es-MX" sz="1400" dirty="0"/>
              <a:t>[7]  Ahmad, M., Shahid, A., Qadri, M. Y., Hussain, K., and Qadri, N. N. (2017). Fingerprinting non-numeric datasets using row association and pattern generation. In Communica- tion Technologies (ComTech), 2017 International Conference on, pages 149–155. IEEE. </a:t>
            </a:r>
          </a:p>
          <a:p>
            <a:pPr algn="just">
              <a:spcBef>
                <a:spcPts val="300"/>
              </a:spcBef>
            </a:pPr>
            <a:endParaRPr lang="es-MX" sz="1400" dirty="0"/>
          </a:p>
          <a:p>
            <a:pPr algn="just">
              <a:spcBef>
                <a:spcPts val="300"/>
              </a:spcBef>
            </a:pPr>
            <a:endParaRPr lang="es-MX" sz="1400" dirty="0"/>
          </a:p>
          <a:p>
            <a:pPr algn="just">
              <a:spcBef>
                <a:spcPts val="300"/>
              </a:spcBef>
            </a:pPr>
            <a:endParaRPr lang="es-MX" sz="1400" dirty="0"/>
          </a:p>
          <a:p>
            <a:pPr>
              <a:spcBef>
                <a:spcPts val="300"/>
              </a:spcBef>
            </a:pPr>
            <a:endParaRPr 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sp>
        <p:nvSpPr>
          <p:cNvPr id="13" name="フッター プレースホルダー 2">
            <a:extLst>
              <a:ext uri="{FF2B5EF4-FFF2-40B4-BE49-F238E27FC236}">
                <a16:creationId xmlns:a16="http://schemas.microsoft.com/office/drawing/2014/main" id="{AF674372-AE4E-C44C-A530-1916A1C6E1C3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6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s-ES" altLang="ja-JP" b="1" dirty="0">
                <a:solidFill>
                  <a:schemeClr val="accent1"/>
                </a:solidFill>
              </a:rPr>
              <a:t>GRACIAS!</a:t>
            </a:r>
            <a:endParaRPr kumimoji="1" lang="ja-JP" altLang="en-US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15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Marcas de agua digitales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5</a:t>
            </a:fld>
            <a:endParaRPr lang="en-US" sz="1400" b="1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38200" y="1750660"/>
            <a:ext cx="4938132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spcBef>
                <a:spcPts val="300"/>
              </a:spcBef>
              <a:buFont typeface="Wingdings" pitchFamily="2" charset="2"/>
              <a:buChar char="Ø"/>
            </a:pPr>
            <a:r>
              <a:rPr lang="es-MX" dirty="0"/>
              <a:t>Es una t</a:t>
            </a:r>
            <a:r>
              <a:rPr lang="es-ES" dirty="0"/>
              <a:t>é</a:t>
            </a:r>
            <a:r>
              <a:rPr lang="es-MX" dirty="0"/>
              <a:t>cnica de ocultamiento de informaci</a:t>
            </a:r>
            <a:r>
              <a:rPr lang="es-ES" dirty="0" err="1"/>
              <a:t>ó</a:t>
            </a:r>
            <a:r>
              <a:rPr lang="es-MX" dirty="0"/>
              <a:t>n. </a:t>
            </a:r>
          </a:p>
          <a:p>
            <a:pPr marL="285750" indent="-285750" algn="just">
              <a:spcBef>
                <a:spcPts val="300"/>
              </a:spcBef>
              <a:buFont typeface="Wingdings" pitchFamily="2" charset="2"/>
              <a:buChar char="Ø"/>
            </a:pPr>
            <a:endParaRPr lang="es-MX" dirty="0"/>
          </a:p>
          <a:p>
            <a:pPr marL="285750" indent="-285750" algn="just">
              <a:spcBef>
                <a:spcPts val="300"/>
              </a:spcBef>
              <a:buFont typeface="Wingdings" pitchFamily="2" charset="2"/>
              <a:buChar char="Ø"/>
            </a:pPr>
            <a:r>
              <a:rPr lang="es-ES" dirty="0"/>
              <a:t>Inicialmente </a:t>
            </a:r>
            <a:r>
              <a:rPr lang="es-MX" dirty="0"/>
              <a:t>aplicada a medios digitales como </a:t>
            </a:r>
            <a:r>
              <a:rPr lang="es-MX" b="1" dirty="0"/>
              <a:t>audio</a:t>
            </a:r>
            <a:r>
              <a:rPr lang="es-MX" dirty="0"/>
              <a:t>, </a:t>
            </a:r>
            <a:r>
              <a:rPr lang="es-MX" b="1" dirty="0"/>
              <a:t>imagen</a:t>
            </a:r>
            <a:r>
              <a:rPr lang="es-MX" dirty="0"/>
              <a:t> y </a:t>
            </a:r>
            <a:r>
              <a:rPr lang="es-MX" b="1" dirty="0"/>
              <a:t>video</a:t>
            </a:r>
            <a:r>
              <a:rPr lang="es-MX" dirty="0"/>
              <a:t> para la prevenci</a:t>
            </a:r>
            <a:r>
              <a:rPr lang="es-ES" dirty="0" err="1"/>
              <a:t>ón</a:t>
            </a:r>
            <a:r>
              <a:rPr lang="es-ES" dirty="0"/>
              <a:t> de copia y</a:t>
            </a:r>
            <a:r>
              <a:rPr lang="es-MX" dirty="0"/>
              <a:t> protecci</a:t>
            </a:r>
            <a:r>
              <a:rPr lang="es-ES" dirty="0" err="1"/>
              <a:t>ón</a:t>
            </a:r>
            <a:r>
              <a:rPr lang="es-ES" dirty="0"/>
              <a:t> de derecho de copia</a:t>
            </a:r>
            <a:r>
              <a:rPr lang="es-MX" dirty="0"/>
              <a:t> [1].</a:t>
            </a:r>
          </a:p>
          <a:p>
            <a:pPr algn="just">
              <a:spcBef>
                <a:spcPts val="300"/>
              </a:spcBef>
            </a:pPr>
            <a:endParaRPr lang="es-MX" dirty="0"/>
          </a:p>
          <a:p>
            <a:pPr marL="285750" indent="-285750" algn="just">
              <a:spcBef>
                <a:spcPts val="300"/>
              </a:spcBef>
              <a:buFont typeface="Wingdings" pitchFamily="2" charset="2"/>
              <a:buChar char="Ø"/>
            </a:pPr>
            <a:r>
              <a:rPr lang="es-MX" dirty="0"/>
              <a:t>Complemento a la Criptograf</a:t>
            </a:r>
            <a:r>
              <a:rPr lang="es-ES" dirty="0" err="1"/>
              <a:t>ía</a:t>
            </a:r>
            <a:r>
              <a:rPr lang="es-ES" dirty="0"/>
              <a:t>.</a:t>
            </a:r>
            <a:endParaRPr lang="es-MX" dirty="0"/>
          </a:p>
        </p:txBody>
      </p: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AA40C05-7460-9945-8A93-0D6FDCA0BEBA}"/>
              </a:ext>
            </a:extLst>
          </p:cNvPr>
          <p:cNvSpPr/>
          <p:nvPr/>
        </p:nvSpPr>
        <p:spPr>
          <a:xfrm>
            <a:off x="3060981" y="4958358"/>
            <a:ext cx="1900553" cy="633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b="1" dirty="0" err="1">
                <a:solidFill>
                  <a:schemeClr val="tx1"/>
                </a:solidFill>
              </a:rPr>
              <a:t>Inserci</a:t>
            </a:r>
            <a:r>
              <a:rPr lang="es-ES" sz="1400" b="1" dirty="0" err="1">
                <a:solidFill>
                  <a:schemeClr val="tx1"/>
                </a:solidFill>
              </a:rPr>
              <a:t>ón</a:t>
            </a:r>
            <a:r>
              <a:rPr lang="es-ES" sz="1400" b="1" dirty="0">
                <a:solidFill>
                  <a:schemeClr val="tx1"/>
                </a:solidFill>
              </a:rPr>
              <a:t> de la </a:t>
            </a:r>
            <a:r>
              <a:rPr lang="es-ES_tradnl" sz="1400" b="1" dirty="0">
                <a:solidFill>
                  <a:schemeClr val="tx1"/>
                </a:solidFill>
              </a:rPr>
              <a:t>marca de agua digital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C7C7A34-965F-C74E-ABB3-1ECF169040B5}"/>
              </a:ext>
            </a:extLst>
          </p:cNvPr>
          <p:cNvSpPr/>
          <p:nvPr/>
        </p:nvSpPr>
        <p:spPr>
          <a:xfrm>
            <a:off x="1371602" y="4462915"/>
            <a:ext cx="1429476" cy="357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_tradnl" sz="1400" dirty="0">
                <a:solidFill>
                  <a:schemeClr val="tx1"/>
                </a:solidFill>
              </a:rPr>
              <a:t> W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E1388D5-A29E-EA43-96BA-94AFDD599134}"/>
              </a:ext>
            </a:extLst>
          </p:cNvPr>
          <p:cNvSpPr/>
          <p:nvPr/>
        </p:nvSpPr>
        <p:spPr>
          <a:xfrm>
            <a:off x="5546414" y="5095603"/>
            <a:ext cx="1429476" cy="357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b="1" dirty="0">
                <a:solidFill>
                  <a:schemeClr val="tx1"/>
                </a:solidFill>
              </a:rPr>
              <a:t>Datos con la marca de agua digital </a:t>
            </a:r>
            <a:r>
              <a:rPr lang="es-ES_tradnl" sz="1400" b="1" i="1" dirty="0" err="1">
                <a:solidFill>
                  <a:schemeClr val="tx1"/>
                </a:solidFill>
              </a:rPr>
              <a:t>ĩ</a:t>
            </a:r>
            <a:endParaRPr lang="es-ES_tradnl" sz="1400" b="1" i="1" dirty="0">
              <a:solidFill>
                <a:schemeClr val="tx1"/>
              </a:solidFill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BDC99DFB-C9AC-444E-A7E0-808DDA1490DD}"/>
              </a:ext>
            </a:extLst>
          </p:cNvPr>
          <p:cNvSpPr/>
          <p:nvPr/>
        </p:nvSpPr>
        <p:spPr>
          <a:xfrm>
            <a:off x="1354898" y="5729949"/>
            <a:ext cx="1429476" cy="357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1400" dirty="0">
                <a:solidFill>
                  <a:schemeClr val="tx1"/>
                </a:solidFill>
              </a:rPr>
              <a:t> </a:t>
            </a:r>
            <a:r>
              <a:rPr lang="es-ES" sz="1400" i="1" dirty="0">
                <a:solidFill>
                  <a:schemeClr val="tx1"/>
                </a:solidFill>
              </a:rPr>
              <a:t>K</a:t>
            </a:r>
            <a:endParaRPr lang="es-ES_tradnl" sz="1400" i="1" dirty="0">
              <a:solidFill>
                <a:schemeClr val="tx1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6DEC6D3-0182-604C-AF6E-BA84F096E9C7}"/>
              </a:ext>
            </a:extLst>
          </p:cNvPr>
          <p:cNvSpPr/>
          <p:nvPr/>
        </p:nvSpPr>
        <p:spPr>
          <a:xfrm>
            <a:off x="1371602" y="5096432"/>
            <a:ext cx="1429476" cy="357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solidFill>
                  <a:schemeClr val="tx1"/>
                </a:solidFill>
              </a:rPr>
              <a:t>Datos </a:t>
            </a:r>
            <a:r>
              <a:rPr lang="es-ES_tradnl" sz="1400" i="1" dirty="0">
                <a:solidFill>
                  <a:schemeClr val="tx1"/>
                </a:solidFill>
              </a:rPr>
              <a:t>I</a:t>
            </a:r>
            <a:r>
              <a:rPr lang="es-ES_tradnl" sz="14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" name="Conector angular 9">
            <a:extLst>
              <a:ext uri="{FF2B5EF4-FFF2-40B4-BE49-F238E27FC236}">
                <a16:creationId xmlns:a16="http://schemas.microsoft.com/office/drawing/2014/main" id="{6C54CF8C-69A6-1A47-B37F-40C26324482B}"/>
              </a:ext>
            </a:extLst>
          </p:cNvPr>
          <p:cNvCxnSpPr>
            <a:stCxn id="6" idx="3"/>
            <a:endCxn id="4" idx="0"/>
          </p:cNvCxnSpPr>
          <p:nvPr/>
        </p:nvCxnSpPr>
        <p:spPr>
          <a:xfrm>
            <a:off x="2801077" y="4641599"/>
            <a:ext cx="1210181" cy="3167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angular 12">
            <a:extLst>
              <a:ext uri="{FF2B5EF4-FFF2-40B4-BE49-F238E27FC236}">
                <a16:creationId xmlns:a16="http://schemas.microsoft.com/office/drawing/2014/main" id="{C4BCDFAE-4A74-4242-8380-367F1B6CCF98}"/>
              </a:ext>
            </a:extLst>
          </p:cNvPr>
          <p:cNvCxnSpPr>
            <a:stCxn id="38" idx="3"/>
            <a:endCxn id="4" idx="2"/>
          </p:cNvCxnSpPr>
          <p:nvPr/>
        </p:nvCxnSpPr>
        <p:spPr>
          <a:xfrm flipV="1">
            <a:off x="2784374" y="5591876"/>
            <a:ext cx="1226884" cy="3167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E8F6E4ED-BAAC-7949-8C65-FED52D9347F5}"/>
              </a:ext>
            </a:extLst>
          </p:cNvPr>
          <p:cNvCxnSpPr>
            <a:stCxn id="4" idx="3"/>
            <a:endCxn id="30" idx="1"/>
          </p:cNvCxnSpPr>
          <p:nvPr/>
        </p:nvCxnSpPr>
        <p:spPr>
          <a:xfrm flipV="1">
            <a:off x="4961534" y="5274288"/>
            <a:ext cx="584880" cy="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ángulo 45">
            <a:extLst>
              <a:ext uri="{FF2B5EF4-FFF2-40B4-BE49-F238E27FC236}">
                <a16:creationId xmlns:a16="http://schemas.microsoft.com/office/drawing/2014/main" id="{C5FA29C7-3569-C346-BD9F-7D5F7B626093}"/>
              </a:ext>
            </a:extLst>
          </p:cNvPr>
          <p:cNvSpPr/>
          <p:nvPr/>
        </p:nvSpPr>
        <p:spPr>
          <a:xfrm>
            <a:off x="8166761" y="4951215"/>
            <a:ext cx="1900553" cy="6335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b="1" dirty="0" err="1">
                <a:solidFill>
                  <a:schemeClr val="tx1"/>
                </a:solidFill>
              </a:rPr>
              <a:t>Detecci</a:t>
            </a:r>
            <a:r>
              <a:rPr lang="es-ES" sz="1400" b="1" dirty="0" err="1">
                <a:solidFill>
                  <a:schemeClr val="tx1"/>
                </a:solidFill>
              </a:rPr>
              <a:t>ón</a:t>
            </a:r>
            <a:r>
              <a:rPr lang="es-ES" sz="1400" b="1" dirty="0">
                <a:solidFill>
                  <a:schemeClr val="tx1"/>
                </a:solidFill>
              </a:rPr>
              <a:t> de la </a:t>
            </a:r>
            <a:r>
              <a:rPr lang="es-ES_tradnl" sz="1400" b="1" dirty="0">
                <a:solidFill>
                  <a:schemeClr val="tx1"/>
                </a:solidFill>
              </a:rPr>
              <a:t>marca de agua digital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A1BAE357-9EB7-2241-A848-F5A586119541}"/>
              </a:ext>
            </a:extLst>
          </p:cNvPr>
          <p:cNvSpPr/>
          <p:nvPr/>
        </p:nvSpPr>
        <p:spPr>
          <a:xfrm>
            <a:off x="6791284" y="4455772"/>
            <a:ext cx="1429476" cy="357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solidFill>
                  <a:schemeClr val="tx1"/>
                </a:solidFill>
              </a:rPr>
              <a:t> </a:t>
            </a:r>
            <a:r>
              <a:rPr lang="es-ES_tradnl" sz="1400" i="1" dirty="0">
                <a:solidFill>
                  <a:schemeClr val="tx1"/>
                </a:solidFill>
              </a:rPr>
              <a:t>W</a:t>
            </a:r>
            <a:r>
              <a:rPr lang="es-ES_tradnl" sz="1400" dirty="0">
                <a:solidFill>
                  <a:schemeClr val="tx1"/>
                </a:solidFill>
              </a:rPr>
              <a:t> o </a:t>
            </a:r>
            <a:r>
              <a:rPr lang="es-ES_tradnl" sz="1400" i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3B9BD0C2-2B10-4941-8712-07D9C8618C55}"/>
              </a:ext>
            </a:extLst>
          </p:cNvPr>
          <p:cNvSpPr/>
          <p:nvPr/>
        </p:nvSpPr>
        <p:spPr>
          <a:xfrm>
            <a:off x="10686709" y="5089289"/>
            <a:ext cx="1429476" cy="357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400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31C52469-9F6F-8840-BD55-AB4225BFF359}"/>
              </a:ext>
            </a:extLst>
          </p:cNvPr>
          <p:cNvSpPr/>
          <p:nvPr/>
        </p:nvSpPr>
        <p:spPr>
          <a:xfrm>
            <a:off x="6965647" y="5722806"/>
            <a:ext cx="1429476" cy="357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tx1"/>
                </a:solidFill>
              </a:rPr>
              <a:t> K</a:t>
            </a:r>
            <a:endParaRPr lang="es-ES_tradnl" sz="1400" dirty="0">
              <a:solidFill>
                <a:schemeClr val="tx1"/>
              </a:solidFill>
            </a:endParaRPr>
          </a:p>
        </p:txBody>
      </p:sp>
      <p:cxnSp>
        <p:nvCxnSpPr>
          <p:cNvPr id="58" name="Conector angular 57">
            <a:extLst>
              <a:ext uri="{FF2B5EF4-FFF2-40B4-BE49-F238E27FC236}">
                <a16:creationId xmlns:a16="http://schemas.microsoft.com/office/drawing/2014/main" id="{D2B45B8B-72E5-0A42-8022-4D5E395E6621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7906857" y="4634456"/>
            <a:ext cx="1210181" cy="3167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ector angular 58">
            <a:extLst>
              <a:ext uri="{FF2B5EF4-FFF2-40B4-BE49-F238E27FC236}">
                <a16:creationId xmlns:a16="http://schemas.microsoft.com/office/drawing/2014/main" id="{4D972CF3-C515-B644-BD72-64C72A80953D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7890154" y="5584733"/>
            <a:ext cx="1226884" cy="3167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ector angular 59">
            <a:extLst>
              <a:ext uri="{FF2B5EF4-FFF2-40B4-BE49-F238E27FC236}">
                <a16:creationId xmlns:a16="http://schemas.microsoft.com/office/drawing/2014/main" id="{9206F736-DC08-E347-B4D5-3CA7A666AF5D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6928902" y="5267878"/>
            <a:ext cx="1237859" cy="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EEDCA636-7451-C14E-85EC-188F29D18C84}"/>
              </a:ext>
            </a:extLst>
          </p:cNvPr>
          <p:cNvCxnSpPr>
            <a:stCxn id="46" idx="3"/>
            <a:endCxn id="55" idx="1"/>
          </p:cNvCxnSpPr>
          <p:nvPr/>
        </p:nvCxnSpPr>
        <p:spPr>
          <a:xfrm>
            <a:off x="10067314" y="5267974"/>
            <a:ext cx="6193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4FD7716-350E-934F-8026-B7A97A6EB341}"/>
              </a:ext>
            </a:extLst>
          </p:cNvPr>
          <p:cNvSpPr/>
          <p:nvPr/>
        </p:nvSpPr>
        <p:spPr>
          <a:xfrm>
            <a:off x="8159725" y="2072825"/>
            <a:ext cx="3863955" cy="1039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s-MX" dirty="0">
                <a:solidFill>
                  <a:schemeClr val="tx1"/>
                </a:solidFill>
              </a:rPr>
              <a:t>Afirmaci</a:t>
            </a:r>
            <a:r>
              <a:rPr lang="es-ES" dirty="0" err="1">
                <a:solidFill>
                  <a:schemeClr val="tx1"/>
                </a:solidFill>
              </a:rPr>
              <a:t>ó</a:t>
            </a:r>
            <a:r>
              <a:rPr lang="es-MX" dirty="0">
                <a:solidFill>
                  <a:schemeClr val="tx1"/>
                </a:solidFill>
              </a:rPr>
              <a:t>n de propiedad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s-MX" b="1" dirty="0">
                <a:solidFill>
                  <a:srgbClr val="C00000"/>
                </a:solidFill>
              </a:rPr>
              <a:t>Huella digital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s-MX" dirty="0">
                <a:solidFill>
                  <a:schemeClr val="tx1"/>
                </a:solidFill>
              </a:rPr>
              <a:t>Fraude y detecci</a:t>
            </a:r>
            <a:r>
              <a:rPr lang="es-ES" dirty="0" err="1">
                <a:solidFill>
                  <a:schemeClr val="tx1"/>
                </a:solidFill>
              </a:rPr>
              <a:t>ó</a:t>
            </a:r>
            <a:r>
              <a:rPr lang="es-MX" dirty="0">
                <a:solidFill>
                  <a:schemeClr val="tx1"/>
                </a:solidFill>
              </a:rPr>
              <a:t>n de manipulaci</a:t>
            </a:r>
            <a:r>
              <a:rPr lang="es-ES" dirty="0" err="1">
                <a:solidFill>
                  <a:schemeClr val="tx1"/>
                </a:solidFill>
              </a:rPr>
              <a:t>ó</a:t>
            </a:r>
            <a:r>
              <a:rPr lang="es-MX" dirty="0">
                <a:solidFill>
                  <a:schemeClr val="tx1"/>
                </a:solidFill>
              </a:rPr>
              <a:t>n 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4900871B-D145-D240-BEC0-7A8EC5B92BF0}"/>
              </a:ext>
            </a:extLst>
          </p:cNvPr>
          <p:cNvSpPr/>
          <p:nvPr/>
        </p:nvSpPr>
        <p:spPr>
          <a:xfrm>
            <a:off x="6511863" y="2210898"/>
            <a:ext cx="1586658" cy="657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s-MX" b="1" dirty="0">
                <a:solidFill>
                  <a:schemeClr val="tx1"/>
                </a:solidFill>
              </a:rPr>
              <a:t>Aplicaciones</a:t>
            </a:r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431602A1-3F0D-D54E-910B-31FD1FD2F030}"/>
              </a:ext>
            </a:extLst>
          </p:cNvPr>
          <p:cNvSpPr/>
          <p:nvPr/>
        </p:nvSpPr>
        <p:spPr>
          <a:xfrm>
            <a:off x="7825188" y="1996455"/>
            <a:ext cx="356839" cy="120433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E39FD792-90A6-4543-AC9A-BC4AC429BA74}"/>
              </a:ext>
            </a:extLst>
          </p:cNvPr>
          <p:cNvCxnSpPr>
            <a:cxnSpLocks/>
          </p:cNvCxnSpPr>
          <p:nvPr/>
        </p:nvCxnSpPr>
        <p:spPr>
          <a:xfrm>
            <a:off x="2523548" y="5300705"/>
            <a:ext cx="521651" cy="7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フッター プレースホルダー 2">
            <a:extLst>
              <a:ext uri="{FF2B5EF4-FFF2-40B4-BE49-F238E27FC236}">
                <a16:creationId xmlns:a16="http://schemas.microsoft.com/office/drawing/2014/main" id="{B7720741-C62D-C845-ABF2-79A27498B975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07534FE6-315F-5641-A097-4EFA1B9E5779}"/>
              </a:ext>
            </a:extLst>
          </p:cNvPr>
          <p:cNvSpPr/>
          <p:nvPr/>
        </p:nvSpPr>
        <p:spPr>
          <a:xfrm>
            <a:off x="4783617" y="5901490"/>
            <a:ext cx="1762856" cy="357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_tradn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Cox et al. [2]</a:t>
            </a:r>
          </a:p>
        </p:txBody>
      </p:sp>
    </p:spTree>
    <p:extLst>
      <p:ext uri="{BB962C8B-B14F-4D97-AF65-F5344CB8AC3E}">
        <p14:creationId xmlns:p14="http://schemas.microsoft.com/office/powerpoint/2010/main" val="3781163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Huella digital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6</a:t>
            </a:fld>
            <a:endParaRPr lang="en-US" sz="1400" b="1" dirty="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40559" y="1873739"/>
            <a:ext cx="3691101" cy="13926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spcBef>
                <a:spcPts val="300"/>
              </a:spcBef>
              <a:buFont typeface="Wingdings" pitchFamily="2" charset="2"/>
              <a:buChar char="Ø"/>
            </a:pPr>
            <a:r>
              <a:rPr lang="es-MX" dirty="0"/>
              <a:t>Identificar de manera </a:t>
            </a:r>
            <a:r>
              <a:rPr lang="es-ES" dirty="0"/>
              <a:t>ú</a:t>
            </a:r>
            <a:r>
              <a:rPr lang="es-MX" dirty="0"/>
              <a:t>nica un medio digital a trav</a:t>
            </a:r>
            <a:r>
              <a:rPr lang="es-ES" dirty="0"/>
              <a:t>é</a:t>
            </a:r>
            <a:r>
              <a:rPr lang="es-MX" dirty="0"/>
              <a:t>s de una huella digital en el contexto de distribuci</a:t>
            </a:r>
            <a:r>
              <a:rPr lang="es-ES" dirty="0" err="1"/>
              <a:t>ó</a:t>
            </a:r>
            <a:r>
              <a:rPr lang="es-MX" dirty="0"/>
              <a:t>n de copias a m</a:t>
            </a:r>
            <a:r>
              <a:rPr lang="es-ES" dirty="0" err="1"/>
              <a:t>úl</a:t>
            </a:r>
            <a:r>
              <a:rPr lang="es-MX" dirty="0"/>
              <a:t>tiples usuarios. </a:t>
            </a:r>
          </a:p>
          <a:p>
            <a:pPr algn="just">
              <a:spcBef>
                <a:spcPts val="300"/>
              </a:spcBef>
            </a:pP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8BD7616-6D59-1949-AF7E-736FFA86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364" y="1554700"/>
            <a:ext cx="1139248" cy="1139248"/>
          </a:xfrm>
          <a:prstGeom prst="rect">
            <a:avLst/>
          </a:prstGeom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504EA82F-1272-ED43-A6B5-2B474B5F60C8}"/>
              </a:ext>
            </a:extLst>
          </p:cNvPr>
          <p:cNvSpPr/>
          <p:nvPr/>
        </p:nvSpPr>
        <p:spPr>
          <a:xfrm>
            <a:off x="8149561" y="5676687"/>
            <a:ext cx="1247887" cy="419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tx1"/>
                </a:solidFill>
              </a:rPr>
              <a:t>Copias sospechosas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0400AB06-AF4D-F14D-8180-DAA0685E9A57}"/>
              </a:ext>
            </a:extLst>
          </p:cNvPr>
          <p:cNvSpPr/>
          <p:nvPr/>
        </p:nvSpPr>
        <p:spPr>
          <a:xfrm>
            <a:off x="9319596" y="1513120"/>
            <a:ext cx="2335593" cy="5365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tx1"/>
                </a:solidFill>
              </a:rPr>
              <a:t>Copia contiene la huella digital de </a:t>
            </a:r>
            <a:r>
              <a:rPr lang="es-ES_tradnl" sz="1600" b="1" dirty="0" err="1">
                <a:solidFill>
                  <a:schemeClr val="tx1"/>
                </a:solidFill>
              </a:rPr>
              <a:t>Mallory</a:t>
            </a:r>
            <a:endParaRPr lang="es-ES_tradnl" sz="1600" b="1" dirty="0">
              <a:solidFill>
                <a:schemeClr val="tx1"/>
              </a:solidFill>
            </a:endParaRP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B5542826-FDF1-8843-8D1E-6C5E13F4369C}"/>
              </a:ext>
            </a:extLst>
          </p:cNvPr>
          <p:cNvSpPr/>
          <p:nvPr/>
        </p:nvSpPr>
        <p:spPr>
          <a:xfrm>
            <a:off x="4928024" y="3100682"/>
            <a:ext cx="1799966" cy="419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tx1"/>
                </a:solidFill>
              </a:rPr>
              <a:t>Copia con huella digital de </a:t>
            </a:r>
            <a:r>
              <a:rPr lang="es-ES_tradnl" sz="1600" b="1" dirty="0">
                <a:solidFill>
                  <a:schemeClr val="tx1"/>
                </a:solidFill>
              </a:rPr>
              <a:t>Carol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5DDF172E-E22E-BD4F-9172-56BD2A3632C0}"/>
              </a:ext>
            </a:extLst>
          </p:cNvPr>
          <p:cNvSpPr/>
          <p:nvPr/>
        </p:nvSpPr>
        <p:spPr>
          <a:xfrm>
            <a:off x="9409822" y="4772731"/>
            <a:ext cx="1604248" cy="452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 err="1">
                <a:solidFill>
                  <a:schemeClr val="tx1"/>
                </a:solidFill>
              </a:rPr>
              <a:t>Distribuci</a:t>
            </a:r>
            <a:r>
              <a:rPr lang="es-ES" sz="1600" dirty="0" err="1">
                <a:solidFill>
                  <a:schemeClr val="tx1"/>
                </a:solidFill>
              </a:rPr>
              <a:t>ón</a:t>
            </a:r>
            <a:r>
              <a:rPr lang="es-ES" sz="1600" dirty="0">
                <a:solidFill>
                  <a:schemeClr val="tx1"/>
                </a:solidFill>
              </a:rPr>
              <a:t> de</a:t>
            </a:r>
            <a:endParaRPr lang="es-ES_tradnl" sz="1600" dirty="0">
              <a:solidFill>
                <a:schemeClr val="tx1"/>
              </a:solidFill>
            </a:endParaRPr>
          </a:p>
          <a:p>
            <a:pPr algn="ctr"/>
            <a:r>
              <a:rPr lang="es-ES_tradnl" sz="1600" dirty="0">
                <a:solidFill>
                  <a:schemeClr val="tx1"/>
                </a:solidFill>
              </a:rPr>
              <a:t>copias ilegales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2F7C267F-168A-6443-9B2D-25ED86CC9B12}"/>
              </a:ext>
            </a:extLst>
          </p:cNvPr>
          <p:cNvSpPr/>
          <p:nvPr/>
        </p:nvSpPr>
        <p:spPr>
          <a:xfrm>
            <a:off x="6793940" y="3104111"/>
            <a:ext cx="1799966" cy="419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tx1"/>
                </a:solidFill>
              </a:rPr>
              <a:t>Copia con huella digital de </a:t>
            </a:r>
            <a:r>
              <a:rPr lang="es-ES_tradnl" sz="1600" b="1" dirty="0">
                <a:solidFill>
                  <a:schemeClr val="tx1"/>
                </a:solidFill>
              </a:rPr>
              <a:t>Eric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46AE1227-F8EF-5C47-B9C1-DAFB0A78108D}"/>
              </a:ext>
            </a:extLst>
          </p:cNvPr>
          <p:cNvSpPr/>
          <p:nvPr/>
        </p:nvSpPr>
        <p:spPr>
          <a:xfrm>
            <a:off x="8593907" y="3104111"/>
            <a:ext cx="2051429" cy="419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tx1"/>
                </a:solidFill>
              </a:rPr>
              <a:t>Copia con huella digital de </a:t>
            </a:r>
            <a:r>
              <a:rPr lang="es-ES_tradnl" sz="1600" b="1" dirty="0" err="1">
                <a:solidFill>
                  <a:schemeClr val="tx1"/>
                </a:solidFill>
              </a:rPr>
              <a:t>Mallory</a:t>
            </a:r>
            <a:endParaRPr lang="es-ES_tradnl" sz="1600" b="1" dirty="0">
              <a:solidFill>
                <a:schemeClr val="tx1"/>
              </a:solidFill>
            </a:endParaRPr>
          </a:p>
        </p:txBody>
      </p:sp>
      <p:cxnSp>
        <p:nvCxnSpPr>
          <p:cNvPr id="12" name="Conector angular 11">
            <a:extLst>
              <a:ext uri="{FF2B5EF4-FFF2-40B4-BE49-F238E27FC236}">
                <a16:creationId xmlns:a16="http://schemas.microsoft.com/office/drawing/2014/main" id="{AA4E00D3-9128-A74D-BC93-21E7CC878A64}"/>
              </a:ext>
            </a:extLst>
          </p:cNvPr>
          <p:cNvCxnSpPr>
            <a:cxnSpLocks/>
            <a:endCxn id="47" idx="0"/>
          </p:cNvCxnSpPr>
          <p:nvPr/>
        </p:nvCxnSpPr>
        <p:spPr>
          <a:xfrm rot="10800000" flipV="1">
            <a:off x="5828007" y="2745432"/>
            <a:ext cx="1856932" cy="35524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r 21">
            <a:extLst>
              <a:ext uri="{FF2B5EF4-FFF2-40B4-BE49-F238E27FC236}">
                <a16:creationId xmlns:a16="http://schemas.microsoft.com/office/drawing/2014/main" id="{8AD9D211-11A0-B04D-BA6E-CE2B04CB578E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7665268" y="2745431"/>
            <a:ext cx="1954354" cy="3586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168B31C-1DD7-1B4F-A831-673E4E939840}"/>
              </a:ext>
            </a:extLst>
          </p:cNvPr>
          <p:cNvCxnSpPr>
            <a:cxnSpLocks/>
          </p:cNvCxnSpPr>
          <p:nvPr/>
        </p:nvCxnSpPr>
        <p:spPr>
          <a:xfrm>
            <a:off x="7665268" y="2538484"/>
            <a:ext cx="0" cy="5680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>
            <a:extLst>
              <a:ext uri="{FF2B5EF4-FFF2-40B4-BE49-F238E27FC236}">
                <a16:creationId xmlns:a16="http://schemas.microsoft.com/office/drawing/2014/main" id="{853078BD-531F-9C42-8FD6-7F3B96F12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183" y="4686005"/>
            <a:ext cx="511717" cy="511717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A72A9B2-DE49-704C-BE11-0A1D27378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204" y="3589213"/>
            <a:ext cx="425605" cy="425605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795DC139-2D51-864F-AF5D-003F72C6C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465" y="3605134"/>
            <a:ext cx="425605" cy="425605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416D0717-EC9A-8F40-8E45-7941E4E77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1316" y="3595028"/>
            <a:ext cx="425605" cy="425605"/>
          </a:xfrm>
          <a:prstGeom prst="rect">
            <a:avLst/>
          </a:prstGeom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BAB78BCB-853F-5546-8881-83222E230108}"/>
              </a:ext>
            </a:extLst>
          </p:cNvPr>
          <p:cNvCxnSpPr/>
          <p:nvPr/>
        </p:nvCxnSpPr>
        <p:spPr>
          <a:xfrm>
            <a:off x="9615958" y="4062609"/>
            <a:ext cx="0" cy="6966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agen 65">
            <a:extLst>
              <a:ext uri="{FF2B5EF4-FFF2-40B4-BE49-F238E27FC236}">
                <a16:creationId xmlns:a16="http://schemas.microsoft.com/office/drawing/2014/main" id="{054FFC5A-4C60-A44A-B03E-310E78A96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988" y="5630603"/>
            <a:ext cx="511717" cy="511717"/>
          </a:xfrm>
          <a:prstGeom prst="rect">
            <a:avLst/>
          </a:prstGeom>
        </p:spPr>
      </p:pic>
      <p:cxnSp>
        <p:nvCxnSpPr>
          <p:cNvPr id="67" name="Conector angular 66">
            <a:extLst>
              <a:ext uri="{FF2B5EF4-FFF2-40B4-BE49-F238E27FC236}">
                <a16:creationId xmlns:a16="http://schemas.microsoft.com/office/drawing/2014/main" id="{67057CE8-AF29-F948-B908-EA916392392F}"/>
              </a:ext>
            </a:extLst>
          </p:cNvPr>
          <p:cNvCxnSpPr>
            <a:cxnSpLocks/>
            <a:stCxn id="40" idx="3"/>
            <a:endCxn id="9" idx="3"/>
          </p:cNvCxnSpPr>
          <p:nvPr/>
        </p:nvCxnSpPr>
        <p:spPr>
          <a:xfrm flipH="1" flipV="1">
            <a:off x="8344612" y="2124324"/>
            <a:ext cx="1052836" cy="3762137"/>
          </a:xfrm>
          <a:prstGeom prst="bentConnector3">
            <a:avLst>
              <a:gd name="adj1" fmla="val -18374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angular 70">
            <a:extLst>
              <a:ext uri="{FF2B5EF4-FFF2-40B4-BE49-F238E27FC236}">
                <a16:creationId xmlns:a16="http://schemas.microsoft.com/office/drawing/2014/main" id="{D2176E02-2E9E-F840-AC41-877A4A181C4D}"/>
              </a:ext>
            </a:extLst>
          </p:cNvPr>
          <p:cNvCxnSpPr>
            <a:cxnSpLocks/>
            <a:stCxn id="25" idx="1"/>
            <a:endCxn id="66" idx="0"/>
          </p:cNvCxnSpPr>
          <p:nvPr/>
        </p:nvCxnSpPr>
        <p:spPr>
          <a:xfrm rot="10800000" flipV="1">
            <a:off x="7893847" y="4941863"/>
            <a:ext cx="1132336" cy="6887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ángulo 40">
            <a:extLst>
              <a:ext uri="{FF2B5EF4-FFF2-40B4-BE49-F238E27FC236}">
                <a16:creationId xmlns:a16="http://schemas.microsoft.com/office/drawing/2014/main" id="{4B6A1F09-7C29-8146-87B8-74334B098A62}"/>
              </a:ext>
            </a:extLst>
          </p:cNvPr>
          <p:cNvSpPr/>
          <p:nvPr/>
        </p:nvSpPr>
        <p:spPr>
          <a:xfrm>
            <a:off x="7029035" y="1351724"/>
            <a:ext cx="1247887" cy="419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Alice</a:t>
            </a:r>
          </a:p>
        </p:txBody>
      </p:sp>
      <p:sp>
        <p:nvSpPr>
          <p:cNvPr id="73" name="TextBox 36">
            <a:extLst>
              <a:ext uri="{FF2B5EF4-FFF2-40B4-BE49-F238E27FC236}">
                <a16:creationId xmlns:a16="http://schemas.microsoft.com/office/drawing/2014/main" id="{4840A467-71BD-5D46-8BDE-4D0F97D12D66}"/>
              </a:ext>
            </a:extLst>
          </p:cNvPr>
          <p:cNvSpPr txBox="1"/>
          <p:nvPr/>
        </p:nvSpPr>
        <p:spPr>
          <a:xfrm>
            <a:off x="5437781" y="1047703"/>
            <a:ext cx="503013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b="1" u="sng" dirty="0" err="1"/>
              <a:t>Escenario</a:t>
            </a:r>
            <a:r>
              <a:rPr lang="en-US" b="1" u="sng" dirty="0"/>
              <a:t> de </a:t>
            </a:r>
            <a:r>
              <a:rPr lang="en-US" b="1" u="sng" dirty="0" err="1"/>
              <a:t>distribuci</a:t>
            </a:r>
            <a:r>
              <a:rPr lang="es-ES" b="1" u="sng" dirty="0" err="1"/>
              <a:t>ón</a:t>
            </a:r>
            <a:r>
              <a:rPr lang="es-ES" b="1" u="sng" dirty="0"/>
              <a:t> ilegal de contenido digital.</a:t>
            </a:r>
            <a:endParaRPr lang="en-US" b="1" u="sng" dirty="0"/>
          </a:p>
        </p:txBody>
      </p:sp>
      <p:sp>
        <p:nvSpPr>
          <p:cNvPr id="74" name="フッター プレースホルダー 2">
            <a:extLst>
              <a:ext uri="{FF2B5EF4-FFF2-40B4-BE49-F238E27FC236}">
                <a16:creationId xmlns:a16="http://schemas.microsoft.com/office/drawing/2014/main" id="{2DDDDF41-DB44-FD45-9B61-C6657C18EE0F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F4A88E45-5051-9942-8779-573681996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169" y="2001035"/>
            <a:ext cx="425605" cy="42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61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Huella digital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7</a:t>
            </a:fld>
            <a:endParaRPr lang="en-US" sz="1400" b="1" dirty="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F903EE2-588D-1949-A10D-BE1D65EC5C1D}"/>
              </a:ext>
            </a:extLst>
          </p:cNvPr>
          <p:cNvSpPr txBox="1"/>
          <p:nvPr/>
        </p:nvSpPr>
        <p:spPr>
          <a:xfrm>
            <a:off x="3481875" y="1871269"/>
            <a:ext cx="1381760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latin typeface="Arial" charset="0"/>
                <a:ea typeface="Arial" charset="0"/>
                <a:cs typeface="Arial" charset="0"/>
              </a:rPr>
              <a:t>Usuario</a:t>
            </a:r>
          </a:p>
          <a:p>
            <a:pPr algn="ctr"/>
            <a:r>
              <a:rPr lang="es-ES_tradnl" sz="1600" dirty="0">
                <a:latin typeface="Arial" charset="0"/>
                <a:ea typeface="Arial" charset="0"/>
                <a:cs typeface="Arial" charset="0"/>
              </a:rPr>
              <a:t>ID: </a:t>
            </a:r>
            <a:r>
              <a:rPr lang="es-ES_tradnl" sz="1600" dirty="0" err="1">
                <a:latin typeface="Arial" charset="0"/>
                <a:ea typeface="Arial" charset="0"/>
                <a:cs typeface="Arial" charset="0"/>
              </a:rPr>
              <a:t>Mallory</a:t>
            </a:r>
            <a:endParaRPr lang="es-ES_tradnl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A71AF92-92B4-9948-A1B7-F7AC5C950B54}"/>
              </a:ext>
            </a:extLst>
          </p:cNvPr>
          <p:cNvSpPr txBox="1"/>
          <p:nvPr/>
        </p:nvSpPr>
        <p:spPr>
          <a:xfrm>
            <a:off x="3671988" y="2934506"/>
            <a:ext cx="1188720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latin typeface="Arial" charset="0"/>
                <a:ea typeface="Arial" charset="0"/>
                <a:cs typeface="Arial" charset="0"/>
              </a:rPr>
              <a:t>101101</a:t>
            </a:r>
            <a:r>
              <a:rPr lang="mr-IN" sz="1600" dirty="0">
                <a:latin typeface="Arial" charset="0"/>
                <a:ea typeface="Arial" charset="0"/>
                <a:cs typeface="Arial" charset="0"/>
              </a:rPr>
              <a:t>…</a:t>
            </a:r>
            <a:endParaRPr lang="es-ES_tradnl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F5A6693-B246-1A4E-A6D3-2532A7AECA8E}"/>
              </a:ext>
            </a:extLst>
          </p:cNvPr>
          <p:cNvSpPr txBox="1"/>
          <p:nvPr/>
        </p:nvSpPr>
        <p:spPr>
          <a:xfrm>
            <a:off x="5329526" y="2006480"/>
            <a:ext cx="138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Arial" charset="0"/>
                <a:ea typeface="Arial" charset="0"/>
                <a:cs typeface="Arial" charset="0"/>
              </a:rPr>
              <a:t>Medio</a:t>
            </a:r>
          </a:p>
          <a:p>
            <a:pPr algn="ctr"/>
            <a:r>
              <a:rPr lang="es-ES" sz="1600" dirty="0">
                <a:latin typeface="Arial" charset="0"/>
                <a:ea typeface="Arial" charset="0"/>
                <a:cs typeface="Arial" charset="0"/>
              </a:rPr>
              <a:t>Digital</a:t>
            </a:r>
            <a:endParaRPr lang="es-ES_tradnl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D09F6772-2037-F949-B8F7-D183ACCE8C3A}"/>
              </a:ext>
            </a:extLst>
          </p:cNvPr>
          <p:cNvSpPr txBox="1"/>
          <p:nvPr/>
        </p:nvSpPr>
        <p:spPr>
          <a:xfrm>
            <a:off x="4638508" y="2789567"/>
            <a:ext cx="138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Arial" charset="0"/>
                <a:ea typeface="Arial" charset="0"/>
                <a:cs typeface="Arial" charset="0"/>
              </a:rPr>
              <a:t>Huella </a:t>
            </a:r>
          </a:p>
          <a:p>
            <a:pPr algn="ctr"/>
            <a:r>
              <a:rPr lang="es-ES" sz="1600" dirty="0">
                <a:latin typeface="Arial" charset="0"/>
                <a:ea typeface="Arial" charset="0"/>
                <a:cs typeface="Arial" charset="0"/>
              </a:rPr>
              <a:t>Digital</a:t>
            </a:r>
            <a:endParaRPr lang="es-ES_tradnl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0CFB04A-4D26-EB45-B85D-94657FDCEAD9}"/>
              </a:ext>
            </a:extLst>
          </p:cNvPr>
          <p:cNvSpPr txBox="1"/>
          <p:nvPr/>
        </p:nvSpPr>
        <p:spPr>
          <a:xfrm>
            <a:off x="6271186" y="2932607"/>
            <a:ext cx="1082480" cy="338554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Arial" charset="0"/>
                <a:ea typeface="Arial" charset="0"/>
                <a:cs typeface="Arial" charset="0"/>
              </a:rPr>
              <a:t>Inserción</a:t>
            </a:r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5CBC2E2C-DD9D-DF44-9E66-029F2BA1B8C2}"/>
              </a:ext>
            </a:extLst>
          </p:cNvPr>
          <p:cNvSpPr txBox="1"/>
          <p:nvPr/>
        </p:nvSpPr>
        <p:spPr>
          <a:xfrm>
            <a:off x="7590426" y="2029288"/>
            <a:ext cx="2068964" cy="58477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Copia con la Huella Digital</a:t>
            </a:r>
            <a:endParaRPr lang="es-ES_tradnl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165D544E-5FC8-1041-B8D9-21FBDF3415DD}"/>
              </a:ext>
            </a:extLst>
          </p:cNvPr>
          <p:cNvSpPr txBox="1"/>
          <p:nvPr/>
        </p:nvSpPr>
        <p:spPr>
          <a:xfrm>
            <a:off x="9758980" y="2725833"/>
            <a:ext cx="1148080" cy="584775"/>
          </a:xfrm>
          <a:prstGeom prst="rect">
            <a:avLst/>
          </a:prstGeom>
          <a:noFill/>
          <a:ln w="22225" cap="sq">
            <a:solidFill>
              <a:schemeClr val="bg1">
                <a:lumMod val="50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Arial" charset="0"/>
                <a:ea typeface="Arial" charset="0"/>
                <a:cs typeface="Arial" charset="0"/>
              </a:rPr>
              <a:t>Distribuir a </a:t>
            </a:r>
            <a:r>
              <a:rPr lang="es-ES" sz="1600" dirty="0" err="1">
                <a:latin typeface="Arial" charset="0"/>
                <a:ea typeface="Arial" charset="0"/>
                <a:cs typeface="Arial" charset="0"/>
              </a:rPr>
              <a:t>Mallory</a:t>
            </a:r>
            <a:endParaRPr lang="es-ES_tradnl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id="{87298777-A9BE-B743-917B-6C9258AE911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243" y="1917250"/>
            <a:ext cx="721933" cy="721933"/>
          </a:xfrm>
          <a:prstGeom prst="rect">
            <a:avLst/>
          </a:prstGeom>
        </p:spPr>
      </p:pic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987FF949-85B8-314E-8B19-2B7F7F92636F}"/>
              </a:ext>
            </a:extLst>
          </p:cNvPr>
          <p:cNvCxnSpPr/>
          <p:nvPr/>
        </p:nvCxnSpPr>
        <p:spPr>
          <a:xfrm>
            <a:off x="4229495" y="2472204"/>
            <a:ext cx="0" cy="46230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7CFF8422-E449-1043-9C2F-C9BCED6F9A9C}"/>
              </a:ext>
            </a:extLst>
          </p:cNvPr>
          <p:cNvCxnSpPr/>
          <p:nvPr/>
        </p:nvCxnSpPr>
        <p:spPr>
          <a:xfrm>
            <a:off x="5683720" y="3098806"/>
            <a:ext cx="5093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3EADC2B9-CAB4-FB4E-A2D6-D866EA8DF3C7}"/>
              </a:ext>
            </a:extLst>
          </p:cNvPr>
          <p:cNvCxnSpPr>
            <a:cxnSpLocks/>
          </p:cNvCxnSpPr>
          <p:nvPr/>
        </p:nvCxnSpPr>
        <p:spPr>
          <a:xfrm flipV="1">
            <a:off x="7394426" y="3114512"/>
            <a:ext cx="631324" cy="153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1FD8EF45-E284-B448-AB75-7391C74B521E}"/>
              </a:ext>
            </a:extLst>
          </p:cNvPr>
          <p:cNvCxnSpPr/>
          <p:nvPr/>
        </p:nvCxnSpPr>
        <p:spPr>
          <a:xfrm>
            <a:off x="9002236" y="3006936"/>
            <a:ext cx="72071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n 59">
            <a:extLst>
              <a:ext uri="{FF2B5EF4-FFF2-40B4-BE49-F238E27FC236}">
                <a16:creationId xmlns:a16="http://schemas.microsoft.com/office/drawing/2014/main" id="{9EBAAE59-322A-D34D-B123-A04BCD8885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4" b="13997"/>
          <a:stretch/>
        </p:blipFill>
        <p:spPr>
          <a:xfrm>
            <a:off x="8180022" y="2790529"/>
            <a:ext cx="752418" cy="544288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78E9AF46-201F-7D4B-B185-12C58AF1322E}"/>
              </a:ext>
            </a:extLst>
          </p:cNvPr>
          <p:cNvCxnSpPr>
            <a:cxnSpLocks/>
          </p:cNvCxnSpPr>
          <p:nvPr/>
        </p:nvCxnSpPr>
        <p:spPr>
          <a:xfrm>
            <a:off x="6797545" y="2631561"/>
            <a:ext cx="0" cy="2321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adroTexto 61">
            <a:extLst>
              <a:ext uri="{FF2B5EF4-FFF2-40B4-BE49-F238E27FC236}">
                <a16:creationId xmlns:a16="http://schemas.microsoft.com/office/drawing/2014/main" id="{E7953A2D-8D15-5E48-951A-EF9EBD5D1478}"/>
              </a:ext>
            </a:extLst>
          </p:cNvPr>
          <p:cNvSpPr txBox="1"/>
          <p:nvPr/>
        </p:nvSpPr>
        <p:spPr>
          <a:xfrm>
            <a:off x="3112969" y="5065704"/>
            <a:ext cx="1332315" cy="58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Copia sospechosa</a:t>
            </a:r>
            <a:endParaRPr lang="es-ES_tradnl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BE8599F9-EE1E-E24D-A7E7-977CAAE5F34B}"/>
              </a:ext>
            </a:extLst>
          </p:cNvPr>
          <p:cNvSpPr txBox="1"/>
          <p:nvPr/>
        </p:nvSpPr>
        <p:spPr>
          <a:xfrm>
            <a:off x="4494102" y="4451162"/>
            <a:ext cx="1560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Arial" charset="0"/>
                <a:ea typeface="Arial" charset="0"/>
                <a:cs typeface="Arial" charset="0"/>
              </a:rPr>
              <a:t>Extracción de huella digital</a:t>
            </a:r>
            <a:endParaRPr lang="es-ES_tradnl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DED565B8-FD37-B840-A884-0FC3DDC5892A}"/>
              </a:ext>
            </a:extLst>
          </p:cNvPr>
          <p:cNvSpPr txBox="1"/>
          <p:nvPr/>
        </p:nvSpPr>
        <p:spPr>
          <a:xfrm>
            <a:off x="6419377" y="4557583"/>
            <a:ext cx="1102103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latin typeface="Arial" charset="0"/>
                <a:ea typeface="Arial" charset="0"/>
                <a:cs typeface="Arial" charset="0"/>
              </a:rPr>
              <a:t>101101</a:t>
            </a:r>
            <a:r>
              <a:rPr lang="mr-IN" sz="1600" dirty="0">
                <a:latin typeface="Arial" charset="0"/>
                <a:ea typeface="Arial" charset="0"/>
                <a:cs typeface="Arial" charset="0"/>
              </a:rPr>
              <a:t>…</a:t>
            </a:r>
            <a:endParaRPr lang="es-ES_tradnl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43796A27-F6BA-414C-AC97-E4C3620C8EF1}"/>
              </a:ext>
            </a:extLst>
          </p:cNvPr>
          <p:cNvSpPr txBox="1"/>
          <p:nvPr/>
        </p:nvSpPr>
        <p:spPr>
          <a:xfrm>
            <a:off x="8234273" y="4466377"/>
            <a:ext cx="1180882" cy="584775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Arial" charset="0"/>
                <a:ea typeface="Arial" charset="0"/>
                <a:cs typeface="Arial" charset="0"/>
              </a:rPr>
              <a:t>Identificar al traidor</a:t>
            </a:r>
          </a:p>
        </p:txBody>
      </p:sp>
      <p:grpSp>
        <p:nvGrpSpPr>
          <p:cNvPr id="66" name="Agrupar 26">
            <a:extLst>
              <a:ext uri="{FF2B5EF4-FFF2-40B4-BE49-F238E27FC236}">
                <a16:creationId xmlns:a16="http://schemas.microsoft.com/office/drawing/2014/main" id="{77022539-B5D7-5F4B-97CF-308B0E58E647}"/>
              </a:ext>
            </a:extLst>
          </p:cNvPr>
          <p:cNvGrpSpPr/>
          <p:nvPr/>
        </p:nvGrpSpPr>
        <p:grpSpPr>
          <a:xfrm>
            <a:off x="6509823" y="5358092"/>
            <a:ext cx="2084494" cy="834535"/>
            <a:chOff x="6008256" y="4929746"/>
            <a:chExt cx="1144003" cy="567931"/>
          </a:xfrm>
        </p:grpSpPr>
        <p:sp>
          <p:nvSpPr>
            <p:cNvPr id="67" name="Documento 66">
              <a:extLst>
                <a:ext uri="{FF2B5EF4-FFF2-40B4-BE49-F238E27FC236}">
                  <a16:creationId xmlns:a16="http://schemas.microsoft.com/office/drawing/2014/main" id="{EFD66E1A-AF2B-D949-A74F-E648DA3BEAD8}"/>
                </a:ext>
              </a:extLst>
            </p:cNvPr>
            <p:cNvSpPr/>
            <p:nvPr/>
          </p:nvSpPr>
          <p:spPr>
            <a:xfrm>
              <a:off x="6149404" y="4929746"/>
              <a:ext cx="1002855" cy="454998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8" name="Documento 67">
              <a:extLst>
                <a:ext uri="{FF2B5EF4-FFF2-40B4-BE49-F238E27FC236}">
                  <a16:creationId xmlns:a16="http://schemas.microsoft.com/office/drawing/2014/main" id="{7610B328-388F-DA4B-88C5-5B27C2AA7244}"/>
                </a:ext>
              </a:extLst>
            </p:cNvPr>
            <p:cNvSpPr/>
            <p:nvPr/>
          </p:nvSpPr>
          <p:spPr>
            <a:xfrm>
              <a:off x="6093460" y="4989546"/>
              <a:ext cx="1002855" cy="454998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_tradnl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9" name="Documento 68">
              <a:extLst>
                <a:ext uri="{FF2B5EF4-FFF2-40B4-BE49-F238E27FC236}">
                  <a16:creationId xmlns:a16="http://schemas.microsoft.com/office/drawing/2014/main" id="{780C7151-788C-7C48-8FC2-38762227B94A}"/>
                </a:ext>
              </a:extLst>
            </p:cNvPr>
            <p:cNvSpPr/>
            <p:nvPr/>
          </p:nvSpPr>
          <p:spPr>
            <a:xfrm>
              <a:off x="6008256" y="5042679"/>
              <a:ext cx="1002855" cy="454998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_tradnl" sz="16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Libro de códigos</a:t>
              </a:r>
            </a:p>
          </p:txBody>
        </p:sp>
      </p:grpSp>
      <p:sp>
        <p:nvSpPr>
          <p:cNvPr id="70" name="CuadroTexto 69">
            <a:extLst>
              <a:ext uri="{FF2B5EF4-FFF2-40B4-BE49-F238E27FC236}">
                <a16:creationId xmlns:a16="http://schemas.microsoft.com/office/drawing/2014/main" id="{9924223D-6710-EE49-B6E8-0305A463E2AF}"/>
              </a:ext>
            </a:extLst>
          </p:cNvPr>
          <p:cNvSpPr txBox="1"/>
          <p:nvPr/>
        </p:nvSpPr>
        <p:spPr>
          <a:xfrm>
            <a:off x="9982200" y="4320931"/>
            <a:ext cx="924860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err="1">
                <a:latin typeface="Arial" charset="0"/>
                <a:ea typeface="Arial" charset="0"/>
                <a:cs typeface="Arial" charset="0"/>
              </a:rPr>
              <a:t>Mallory</a:t>
            </a:r>
            <a:r>
              <a:rPr lang="es-ES_tradnl" sz="1600" dirty="0">
                <a:latin typeface="Arial" charset="0"/>
                <a:ea typeface="Arial" charset="0"/>
                <a:cs typeface="Arial" charset="0"/>
              </a:rPr>
              <a:t>,</a:t>
            </a:r>
          </a:p>
          <a:p>
            <a:pPr algn="ctr"/>
            <a:r>
              <a:rPr lang="es-ES_tradnl" sz="1600" dirty="0">
                <a:latin typeface="Arial" charset="0"/>
                <a:ea typeface="Arial" charset="0"/>
                <a:cs typeface="Arial" charset="0"/>
              </a:rPr>
              <a:t>Eric,</a:t>
            </a:r>
          </a:p>
          <a:p>
            <a:pPr algn="ctr"/>
            <a:r>
              <a:rPr lang="mr-IN" sz="1600" dirty="0">
                <a:latin typeface="Arial" charset="0"/>
                <a:ea typeface="Arial" charset="0"/>
                <a:cs typeface="Arial" charset="0"/>
              </a:rPr>
              <a:t>…</a:t>
            </a:r>
            <a:endParaRPr lang="es-ES_tradnl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1" name="Imagen 70">
            <a:extLst>
              <a:ext uri="{FF2B5EF4-FFF2-40B4-BE49-F238E27FC236}">
                <a16:creationId xmlns:a16="http://schemas.microsoft.com/office/drawing/2014/main" id="{ECDE3C2B-D185-E640-8831-E6337444B7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8" b="13930"/>
          <a:stretch/>
        </p:blipFill>
        <p:spPr>
          <a:xfrm>
            <a:off x="3481875" y="4463720"/>
            <a:ext cx="628663" cy="482329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4CDFB705-1E0A-2649-804B-3D1C9F2A2D86}"/>
              </a:ext>
            </a:extLst>
          </p:cNvPr>
          <p:cNvCxnSpPr>
            <a:cxnSpLocks/>
          </p:cNvCxnSpPr>
          <p:nvPr/>
        </p:nvCxnSpPr>
        <p:spPr>
          <a:xfrm>
            <a:off x="4165224" y="4729020"/>
            <a:ext cx="3811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972ADFD9-76F6-FD4F-94BA-9C45F0653CC1}"/>
              </a:ext>
            </a:extLst>
          </p:cNvPr>
          <p:cNvCxnSpPr/>
          <p:nvPr/>
        </p:nvCxnSpPr>
        <p:spPr>
          <a:xfrm>
            <a:off x="5909069" y="4731094"/>
            <a:ext cx="39369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94C7B5D7-F978-0E4C-A53E-710ED764DD39}"/>
              </a:ext>
            </a:extLst>
          </p:cNvPr>
          <p:cNvCxnSpPr/>
          <p:nvPr/>
        </p:nvCxnSpPr>
        <p:spPr>
          <a:xfrm>
            <a:off x="7590426" y="4736429"/>
            <a:ext cx="5022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angular 74">
            <a:extLst>
              <a:ext uri="{FF2B5EF4-FFF2-40B4-BE49-F238E27FC236}">
                <a16:creationId xmlns:a16="http://schemas.microsoft.com/office/drawing/2014/main" id="{A5B614AD-A8AE-1D4A-B5CD-03EFD0B365EA}"/>
              </a:ext>
            </a:extLst>
          </p:cNvPr>
          <p:cNvCxnSpPr>
            <a:cxnSpLocks/>
            <a:stCxn id="67" idx="3"/>
            <a:endCxn id="65" idx="2"/>
          </p:cNvCxnSpPr>
          <p:nvPr/>
        </p:nvCxnSpPr>
        <p:spPr>
          <a:xfrm flipV="1">
            <a:off x="8594317" y="5051152"/>
            <a:ext cx="230397" cy="641234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3AC3D147-5C08-A94D-BE17-C79289C2E48A}"/>
              </a:ext>
            </a:extLst>
          </p:cNvPr>
          <p:cNvCxnSpPr>
            <a:cxnSpLocks/>
          </p:cNvCxnSpPr>
          <p:nvPr/>
        </p:nvCxnSpPr>
        <p:spPr>
          <a:xfrm>
            <a:off x="9473059" y="4676502"/>
            <a:ext cx="3726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フッター プレースホルダー 2">
            <a:extLst>
              <a:ext uri="{FF2B5EF4-FFF2-40B4-BE49-F238E27FC236}">
                <a16:creationId xmlns:a16="http://schemas.microsoft.com/office/drawing/2014/main" id="{7E04BD99-4115-F64D-8170-DE212E669CC4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  <p:sp>
        <p:nvSpPr>
          <p:cNvPr id="47" name="TextBox 35">
            <a:extLst>
              <a:ext uri="{FF2B5EF4-FFF2-40B4-BE49-F238E27FC236}">
                <a16:creationId xmlns:a16="http://schemas.microsoft.com/office/drawing/2014/main" id="{FEBEBB85-4D4F-0E47-B66B-01F1C1014DF3}"/>
              </a:ext>
            </a:extLst>
          </p:cNvPr>
          <p:cNvSpPr txBox="1"/>
          <p:nvPr/>
        </p:nvSpPr>
        <p:spPr>
          <a:xfrm>
            <a:off x="1103358" y="2222647"/>
            <a:ext cx="160586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s-MX" sz="2000" b="1" dirty="0"/>
              <a:t>Inserci</a:t>
            </a:r>
            <a:r>
              <a:rPr lang="es-ES" sz="2000" b="1" dirty="0" err="1"/>
              <a:t>ón</a:t>
            </a:r>
            <a:r>
              <a:rPr lang="es-ES" sz="2000" b="1" dirty="0"/>
              <a:t> de la huella digital</a:t>
            </a:r>
            <a:endParaRPr lang="es-MX" sz="2000" b="1" dirty="0"/>
          </a:p>
        </p:txBody>
      </p:sp>
      <p:sp>
        <p:nvSpPr>
          <p:cNvPr id="48" name="TextBox 35">
            <a:extLst>
              <a:ext uri="{FF2B5EF4-FFF2-40B4-BE49-F238E27FC236}">
                <a16:creationId xmlns:a16="http://schemas.microsoft.com/office/drawing/2014/main" id="{4C440456-9B6F-7D4B-A629-31980E0BEF4D}"/>
              </a:ext>
            </a:extLst>
          </p:cNvPr>
          <p:cNvSpPr txBox="1"/>
          <p:nvPr/>
        </p:nvSpPr>
        <p:spPr>
          <a:xfrm>
            <a:off x="1103358" y="4516639"/>
            <a:ext cx="16657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s-ES" sz="2000" b="1" dirty="0"/>
              <a:t>Detección de la huella digital</a:t>
            </a:r>
            <a:endParaRPr lang="es-MX" sz="2000" b="1" dirty="0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64E5AEF6-E8F1-B945-AF43-BA3F7E182871}"/>
              </a:ext>
            </a:extLst>
          </p:cNvPr>
          <p:cNvSpPr/>
          <p:nvPr/>
        </p:nvSpPr>
        <p:spPr>
          <a:xfrm>
            <a:off x="9413236" y="5734757"/>
            <a:ext cx="1762856" cy="357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_tradn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</a:t>
            </a:r>
            <a:r>
              <a:rPr lang="es-ES_tradnl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Liu</a:t>
            </a:r>
            <a:r>
              <a:rPr lang="es-ES_tradn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[3 ]</a:t>
            </a:r>
          </a:p>
        </p:txBody>
      </p:sp>
    </p:spTree>
    <p:extLst>
      <p:ext uri="{BB962C8B-B14F-4D97-AF65-F5344CB8AC3E}">
        <p14:creationId xmlns:p14="http://schemas.microsoft.com/office/powerpoint/2010/main" val="403042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8" grpId="0"/>
      <p:bldP spid="39" grpId="0"/>
      <p:bldP spid="45" grpId="0" animBg="1"/>
      <p:bldP spid="46" grpId="0" animBg="1"/>
      <p:bldP spid="54" grpId="0" animBg="1"/>
      <p:bldP spid="62" grpId="0" animBg="1"/>
      <p:bldP spid="63" grpId="0"/>
      <p:bldP spid="64" grpId="0" animBg="1"/>
      <p:bldP spid="65" grpId="0" animBg="1"/>
      <p:bldP spid="70" grpId="0" animBg="1"/>
      <p:bldP spid="4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l"/>
            <a:r>
              <a:rPr kumimoji="1" lang="es-ES" altLang="ja-JP" sz="4400" spc="0" dirty="0"/>
              <a:t>Problemática</a:t>
            </a:r>
            <a:endParaRPr kumimoji="1" lang="ja-JP" altLang="en-US" sz="4400" spc="0"/>
          </a:p>
        </p:txBody>
      </p:sp>
      <p:sp>
        <p:nvSpPr>
          <p:cNvPr id="22" name="スライド番号プレースホルダー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7164BF-D67A-46C0-81D2-5BAF67C00C80}" type="slidenum">
              <a:rPr lang="en-US" sz="1400" b="1" smtClean="0"/>
              <a:pPr/>
              <a:t>8</a:t>
            </a:fld>
            <a:endParaRPr lang="en-US" sz="1400" b="1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3B934CD-204E-2147-9A54-334D129B7C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7965057A-3073-934A-AEB8-B75FA31EA94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5E4867FB-5F10-4A4A-B85C-9F0904C4165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68BFA05E-F10E-364C-948F-5B3792F5B79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24" name="Marcador de posición de texto 23">
            <a:extLst>
              <a:ext uri="{FF2B5EF4-FFF2-40B4-BE49-F238E27FC236}">
                <a16:creationId xmlns:a16="http://schemas.microsoft.com/office/drawing/2014/main" id="{DAD1A329-B14F-364F-8D2E-71ACDB7572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6" name="Marcador de posición de texto 25">
            <a:extLst>
              <a:ext uri="{FF2B5EF4-FFF2-40B4-BE49-F238E27FC236}">
                <a16:creationId xmlns:a16="http://schemas.microsoft.com/office/drawing/2014/main" id="{BB2EE794-8BB2-4741-8008-507DF5DE7C2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B4AE76B1-2237-F046-8C67-0CD4DDB925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9264296C-382E-F94A-AB38-C8B1786BB2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2" name="Marcador de posición de texto 31">
            <a:extLst>
              <a:ext uri="{FF2B5EF4-FFF2-40B4-BE49-F238E27FC236}">
                <a16:creationId xmlns:a16="http://schemas.microsoft.com/office/drawing/2014/main" id="{6C87DB2B-585F-3E45-AB44-85C59F40BA2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4" name="Marcador de posición de texto 33">
            <a:extLst>
              <a:ext uri="{FF2B5EF4-FFF2-40B4-BE49-F238E27FC236}">
                <a16:creationId xmlns:a16="http://schemas.microsoft.com/office/drawing/2014/main" id="{C1047F5B-DDE2-BE4D-A2E2-41817B6301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7" name="フッター プレースホルダー 2">
            <a:extLst>
              <a:ext uri="{FF2B5EF4-FFF2-40B4-BE49-F238E27FC236}">
                <a16:creationId xmlns:a16="http://schemas.microsoft.com/office/drawing/2014/main" id="{B76B3074-9152-5346-9595-C437AF999E70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878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Requerimientos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z="1400" b="1" smtClean="0"/>
              <a:t>9</a:t>
            </a:fld>
            <a:endParaRPr lang="en-US" sz="1400" b="1" dirty="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フッター プレースホルダー 2">
            <a:extLst>
              <a:ext uri="{FF2B5EF4-FFF2-40B4-BE49-F238E27FC236}">
                <a16:creationId xmlns:a16="http://schemas.microsoft.com/office/drawing/2014/main" id="{ED079340-118F-FF4A-9F3A-0F5AD12E4310}"/>
              </a:ext>
            </a:extLst>
          </p:cNvPr>
          <p:cNvSpPr txBox="1">
            <a:spLocks/>
          </p:cNvSpPr>
          <p:nvPr/>
        </p:nvSpPr>
        <p:spPr>
          <a:xfrm>
            <a:off x="9413236" y="95913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2" name="フッター プレースホルダー 2">
            <a:extLst>
              <a:ext uri="{FF2B5EF4-FFF2-40B4-BE49-F238E27FC236}">
                <a16:creationId xmlns:a16="http://schemas.microsoft.com/office/drawing/2014/main" id="{728184B7-6BBE-4342-8CE1-B265819D10E9}"/>
              </a:ext>
            </a:extLst>
          </p:cNvPr>
          <p:cNvSpPr txBox="1">
            <a:spLocks/>
          </p:cNvSpPr>
          <p:nvPr/>
        </p:nvSpPr>
        <p:spPr>
          <a:xfrm>
            <a:off x="9565636" y="9743767"/>
            <a:ext cx="77768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 of PowerPoint | thepopp.com</a:t>
            </a:r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BEF1DC9F-47AB-AD48-8E5B-AFD04F0DC63C}"/>
              </a:ext>
            </a:extLst>
          </p:cNvPr>
          <p:cNvSpPr txBox="1">
            <a:spLocks/>
          </p:cNvSpPr>
          <p:nvPr/>
        </p:nvSpPr>
        <p:spPr>
          <a:xfrm>
            <a:off x="9718036" y="9896167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r" defTabSz="1632753" rtl="0" eaLnBrk="1" latinLnBrk="0" hangingPunct="1">
              <a:defRPr sz="2100" kern="1200">
                <a:solidFill>
                  <a:schemeClr val="bg1">
                    <a:lumMod val="50000"/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>
                    <a:lumMod val="50000"/>
                    <a:alpha val="70000"/>
                  </a:srgbClr>
                </a:solidFill>
                <a:latin typeface="Roboto Light"/>
              </a:rPr>
              <a:t>The Power of PowerPoint | thepopp.com</a:t>
            </a:r>
          </a:p>
        </p:txBody>
      </p:sp>
      <p:sp>
        <p:nvSpPr>
          <p:cNvPr id="72" name="フッター プレースホルダー 2">
            <a:extLst>
              <a:ext uri="{FF2B5EF4-FFF2-40B4-BE49-F238E27FC236}">
                <a16:creationId xmlns:a16="http://schemas.microsoft.com/office/drawing/2014/main" id="{3D7ADC93-552E-7D4D-ABEC-90EB4770B15D}"/>
              </a:ext>
            </a:extLst>
          </p:cNvPr>
          <p:cNvSpPr txBox="1">
            <a:spLocks/>
          </p:cNvSpPr>
          <p:nvPr/>
        </p:nvSpPr>
        <p:spPr>
          <a:xfrm>
            <a:off x="4119685" y="6356350"/>
            <a:ext cx="686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Esquema</a:t>
            </a:r>
            <a:r>
              <a:rPr lang="en-US" dirty="0"/>
              <a:t> de </a:t>
            </a:r>
            <a:r>
              <a:rPr lang="en-US" dirty="0" err="1"/>
              <a:t>Huella</a:t>
            </a:r>
            <a:r>
              <a:rPr lang="en-US" dirty="0"/>
              <a:t> Digital para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Relacionales</a:t>
            </a:r>
            <a:r>
              <a:rPr lang="en-US" dirty="0"/>
              <a:t> con Baja </a:t>
            </a:r>
            <a:r>
              <a:rPr lang="en-US" dirty="0" err="1"/>
              <a:t>Distorsi</a:t>
            </a:r>
            <a:r>
              <a:rPr lang="es-ES" dirty="0" err="1"/>
              <a:t>ón</a:t>
            </a:r>
            <a:r>
              <a:rPr lang="es-ES" dirty="0"/>
              <a:t> y Resistente a Ataques de Colusión</a:t>
            </a:r>
            <a:endParaRPr lang="en-US" dirty="0"/>
          </a:p>
        </p:txBody>
      </p:sp>
      <p:sp>
        <p:nvSpPr>
          <p:cNvPr id="29" name="テキスト プレースホルダー 19">
            <a:extLst>
              <a:ext uri="{FF2B5EF4-FFF2-40B4-BE49-F238E27FC236}">
                <a16:creationId xmlns:a16="http://schemas.microsoft.com/office/drawing/2014/main" id="{0F40362B-1346-9245-AB8B-000E255070E0}"/>
              </a:ext>
            </a:extLst>
          </p:cNvPr>
          <p:cNvSpPr txBox="1">
            <a:spLocks/>
          </p:cNvSpPr>
          <p:nvPr/>
        </p:nvSpPr>
        <p:spPr>
          <a:xfrm>
            <a:off x="7350225" y="1592787"/>
            <a:ext cx="3735748" cy="1139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kumimoji="1" lang="en-US" altLang="ja-JP" sz="1700" dirty="0"/>
              <a:t>La </a:t>
            </a:r>
            <a:r>
              <a:rPr kumimoji="1" lang="en-US" altLang="ja-JP" sz="1700" dirty="0" err="1"/>
              <a:t>distorsi</a:t>
            </a:r>
            <a:r>
              <a:rPr kumimoji="1" lang="es-ES" altLang="ja-JP" sz="1700" dirty="0" err="1"/>
              <a:t>ón</a:t>
            </a:r>
            <a:r>
              <a:rPr kumimoji="1" lang="es-ES" altLang="ja-JP" sz="1700" dirty="0"/>
              <a:t> generada</a:t>
            </a:r>
            <a:r>
              <a:rPr kumimoji="1" lang="en-US" altLang="ja-JP" sz="1700" dirty="0"/>
              <a:t> posterior a las </a:t>
            </a:r>
            <a:r>
              <a:rPr kumimoji="1" lang="en-US" altLang="ja-JP" sz="1700" dirty="0" err="1"/>
              <a:t>modificaciones</a:t>
            </a:r>
            <a:r>
              <a:rPr kumimoji="1" lang="en-US" altLang="ja-JP" sz="1700" dirty="0"/>
              <a:t> </a:t>
            </a:r>
            <a:r>
              <a:rPr kumimoji="1" lang="en-US" altLang="ja-JP" sz="1700" dirty="0" err="1"/>
              <a:t>realizadas</a:t>
            </a:r>
            <a:r>
              <a:rPr kumimoji="1" lang="en-US" altLang="ja-JP" sz="1700" dirty="0"/>
              <a:t> a </a:t>
            </a:r>
            <a:r>
              <a:rPr kumimoji="1" lang="en-US" altLang="ja-JP" sz="1700" dirty="0" err="1"/>
              <a:t>los</a:t>
            </a:r>
            <a:r>
              <a:rPr kumimoji="1" lang="en-US" altLang="ja-JP" sz="1700" dirty="0"/>
              <a:t> </a:t>
            </a:r>
            <a:r>
              <a:rPr kumimoji="1" lang="en-US" altLang="ja-JP" sz="1700" dirty="0" err="1"/>
              <a:t>valores</a:t>
            </a:r>
            <a:r>
              <a:rPr kumimoji="1" lang="en-US" altLang="ja-JP" sz="1700" dirty="0"/>
              <a:t> de la RDB.</a:t>
            </a:r>
          </a:p>
        </p:txBody>
      </p:sp>
      <p:sp>
        <p:nvSpPr>
          <p:cNvPr id="35" name="テキスト プレースホルダー 24">
            <a:extLst>
              <a:ext uri="{FF2B5EF4-FFF2-40B4-BE49-F238E27FC236}">
                <a16:creationId xmlns:a16="http://schemas.microsoft.com/office/drawing/2014/main" id="{C1BD2671-143E-7246-90D4-9229202BDB65}"/>
              </a:ext>
            </a:extLst>
          </p:cNvPr>
          <p:cNvSpPr txBox="1">
            <a:spLocks/>
          </p:cNvSpPr>
          <p:nvPr/>
        </p:nvSpPr>
        <p:spPr>
          <a:xfrm>
            <a:off x="7491868" y="4913527"/>
            <a:ext cx="3471280" cy="1139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kumimoji="1" lang="es-ES" altLang="ja-JP" sz="1700" dirty="0"/>
              <a:t>Resistencia a ataques a la relación de la base de datos.</a:t>
            </a:r>
            <a:endParaRPr kumimoji="1" lang="ja-JP" altLang="en-US" sz="1700" dirty="0"/>
          </a:p>
        </p:txBody>
      </p:sp>
      <p:sp>
        <p:nvSpPr>
          <p:cNvPr id="39" name="テキスト プレースホルダー 26">
            <a:extLst>
              <a:ext uri="{FF2B5EF4-FFF2-40B4-BE49-F238E27FC236}">
                <a16:creationId xmlns:a16="http://schemas.microsoft.com/office/drawing/2014/main" id="{2C3D3F70-833E-7549-9D02-3CD861AE1DAC}"/>
              </a:ext>
            </a:extLst>
          </p:cNvPr>
          <p:cNvSpPr txBox="1">
            <a:spLocks/>
          </p:cNvSpPr>
          <p:nvPr/>
        </p:nvSpPr>
        <p:spPr>
          <a:xfrm>
            <a:off x="1033134" y="4913527"/>
            <a:ext cx="3285332" cy="1139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700" dirty="0"/>
              <a:t>Cantidad de bits insertados.</a:t>
            </a:r>
          </a:p>
          <a:p>
            <a:pPr algn="just"/>
            <a:r>
              <a:rPr lang="es-MX" sz="1700" dirty="0"/>
              <a:t>Redundancia de la huella digital insertada. </a:t>
            </a:r>
          </a:p>
        </p:txBody>
      </p:sp>
      <p:sp>
        <p:nvSpPr>
          <p:cNvPr id="4" name="Triángulo 3">
            <a:extLst>
              <a:ext uri="{FF2B5EF4-FFF2-40B4-BE49-F238E27FC236}">
                <a16:creationId xmlns:a16="http://schemas.microsoft.com/office/drawing/2014/main" id="{A09E9D68-BBC7-B343-BEA7-99F90CEAA1BC}"/>
              </a:ext>
            </a:extLst>
          </p:cNvPr>
          <p:cNvSpPr/>
          <p:nvPr/>
        </p:nvSpPr>
        <p:spPr>
          <a:xfrm>
            <a:off x="4318466" y="2184218"/>
            <a:ext cx="3034017" cy="2615532"/>
          </a:xfrm>
          <a:prstGeom prst="triangle">
            <a:avLst/>
          </a:prstGeom>
          <a:solidFill>
            <a:schemeClr val="accent3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0" name="テキスト プレースホルダー 22">
            <a:extLst>
              <a:ext uri="{FF2B5EF4-FFF2-40B4-BE49-F238E27FC236}">
                <a16:creationId xmlns:a16="http://schemas.microsoft.com/office/drawing/2014/main" id="{CF060B9F-698E-5147-B7E1-0725E55022AF}"/>
              </a:ext>
            </a:extLst>
          </p:cNvPr>
          <p:cNvSpPr txBox="1">
            <a:spLocks/>
          </p:cNvSpPr>
          <p:nvPr/>
        </p:nvSpPr>
        <p:spPr>
          <a:xfrm>
            <a:off x="2554246" y="4425738"/>
            <a:ext cx="1950168" cy="3918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b="1" dirty="0" err="1"/>
              <a:t>Capacidad</a:t>
            </a:r>
            <a:endParaRPr kumimoji="1" lang="ja-JP" altLang="en-US" b="1" dirty="0"/>
          </a:p>
        </p:txBody>
      </p:sp>
      <p:sp>
        <p:nvSpPr>
          <p:cNvPr id="41" name="テキスト プレースホルダー 21">
            <a:extLst>
              <a:ext uri="{FF2B5EF4-FFF2-40B4-BE49-F238E27FC236}">
                <a16:creationId xmlns:a16="http://schemas.microsoft.com/office/drawing/2014/main" id="{AE5028E3-9099-E94F-9318-0CCA051A70B0}"/>
              </a:ext>
            </a:extLst>
          </p:cNvPr>
          <p:cNvSpPr txBox="1">
            <a:spLocks/>
          </p:cNvSpPr>
          <p:nvPr/>
        </p:nvSpPr>
        <p:spPr>
          <a:xfrm>
            <a:off x="7350225" y="4439026"/>
            <a:ext cx="2007592" cy="9125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b="1" dirty="0" err="1"/>
              <a:t>Robustez</a:t>
            </a:r>
            <a:endParaRPr kumimoji="1" lang="ja-JP" altLang="en-US" b="1" dirty="0"/>
          </a:p>
        </p:txBody>
      </p:sp>
      <p:sp>
        <p:nvSpPr>
          <p:cNvPr id="42" name="テキスト プレースホルダー 20">
            <a:extLst>
              <a:ext uri="{FF2B5EF4-FFF2-40B4-BE49-F238E27FC236}">
                <a16:creationId xmlns:a16="http://schemas.microsoft.com/office/drawing/2014/main" id="{98F6D86A-0C87-C44D-A6D6-920C3C4CC58B}"/>
              </a:ext>
            </a:extLst>
          </p:cNvPr>
          <p:cNvSpPr txBox="1">
            <a:spLocks/>
          </p:cNvSpPr>
          <p:nvPr/>
        </p:nvSpPr>
        <p:spPr>
          <a:xfrm>
            <a:off x="5487922" y="1727943"/>
            <a:ext cx="2007592" cy="9125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ja-JP" b="1" dirty="0" err="1"/>
              <a:t>Usabilidad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36869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39" grpId="0"/>
      <p:bldP spid="4" grpId="0" animBg="1"/>
      <p:bldP spid="40" grpId="0"/>
      <p:bldP spid="41" grpId="0"/>
      <p:bldP spid="42" grpId="0"/>
    </p:bldLst>
  </p:timing>
</p:sld>
</file>

<file path=ppt/theme/theme1.xml><?xml version="1.0" encoding="utf-8"?>
<a:theme xmlns:a="http://schemas.openxmlformats.org/drawingml/2006/main" name="Tema de Office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Tema de 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Tema de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12139</TotalTime>
  <Words>4924</Words>
  <Application>Microsoft Macintosh PowerPoint</Application>
  <PresentationFormat>Panorámica</PresentationFormat>
  <Paragraphs>1064</Paragraphs>
  <Slides>41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53" baseType="lpstr">
      <vt:lpstr>游ゴシック</vt:lpstr>
      <vt:lpstr>游ゴシック Light</vt:lpstr>
      <vt:lpstr>Arial</vt:lpstr>
      <vt:lpstr>Calibri</vt:lpstr>
      <vt:lpstr>Calibri Light</vt:lpstr>
      <vt:lpstr>Cambria Math</vt:lpstr>
      <vt:lpstr>Corbel</vt:lpstr>
      <vt:lpstr>LinLibertineT</vt:lpstr>
      <vt:lpstr>Mangal</vt:lpstr>
      <vt:lpstr>Roboto Light</vt:lpstr>
      <vt:lpstr>Wingdings</vt:lpstr>
      <vt:lpstr>Tema de Office</vt:lpstr>
      <vt:lpstr>Esquema de Huella Digital para Bases de Datos Relacionales  con Baja Distorsión Resistente a Ataques de Colusión </vt:lpstr>
      <vt:lpstr>Contenido</vt:lpstr>
      <vt:lpstr>Presentación de PowerPoint</vt:lpstr>
      <vt:lpstr>Seguridad de la información</vt:lpstr>
      <vt:lpstr>Marcas de agua digitales</vt:lpstr>
      <vt:lpstr>Huella digital</vt:lpstr>
      <vt:lpstr>Huella digital </vt:lpstr>
      <vt:lpstr>Presentación de PowerPoint</vt:lpstr>
      <vt:lpstr>Requerimientos</vt:lpstr>
      <vt:lpstr>Ataque de colusión</vt:lpstr>
      <vt:lpstr>Ataque de colusión</vt:lpstr>
      <vt:lpstr>Presentación de PowerPoint</vt:lpstr>
      <vt:lpstr>Presentación de PowerPoint</vt:lpstr>
      <vt:lpstr>Presentación de PowerPoint</vt:lpstr>
      <vt:lpstr>Presentación de PowerPoint</vt:lpstr>
      <vt:lpstr>Trabajos relevantes</vt:lpstr>
      <vt:lpstr>Trabajos relevantes</vt:lpstr>
      <vt:lpstr>Presentación de PowerPoint</vt:lpstr>
      <vt:lpstr>Bases de Datos Relacionales</vt:lpstr>
      <vt:lpstr>Generación de huellas digitales</vt:lpstr>
      <vt:lpstr>Métricas de evaluación</vt:lpstr>
      <vt:lpstr>Presentación de PowerPoint</vt:lpstr>
      <vt:lpstr>Esquema propuesto</vt:lpstr>
      <vt:lpstr>Algoritmo de inserción</vt:lpstr>
      <vt:lpstr>Reducción de la distorsión</vt:lpstr>
      <vt:lpstr>Presentación de PowerPoint</vt:lpstr>
      <vt:lpstr>Usabilidad</vt:lpstr>
      <vt:lpstr>Usabilidad</vt:lpstr>
      <vt:lpstr>Usabilidad</vt:lpstr>
      <vt:lpstr>Capacidad</vt:lpstr>
      <vt:lpstr>Robustez</vt:lpstr>
      <vt:lpstr>Robustez</vt:lpstr>
      <vt:lpstr>Robustez</vt:lpstr>
      <vt:lpstr>Robustez</vt:lpstr>
      <vt:lpstr>Presentación de PowerPoint</vt:lpstr>
      <vt:lpstr>Conclusiones</vt:lpstr>
      <vt:lpstr>Conclusiones</vt:lpstr>
      <vt:lpstr>Trabajo futuro</vt:lpstr>
      <vt:lpstr>Referencias</vt:lpstr>
      <vt:lpstr>Referencias</vt:lpstr>
      <vt:lpstr>Presentación de PowerPoint</vt:lpstr>
    </vt:vector>
  </TitlesOfParts>
  <Company>ita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Itamaulania</dc:creator>
  <cp:lastModifiedBy>Danny CP</cp:lastModifiedBy>
  <cp:revision>634</cp:revision>
  <cp:lastPrinted>2018-12-09T18:02:37Z</cp:lastPrinted>
  <dcterms:created xsi:type="dcterms:W3CDTF">2018-07-11T07:31:35Z</dcterms:created>
  <dcterms:modified xsi:type="dcterms:W3CDTF">2018-12-12T06:17:30Z</dcterms:modified>
</cp:coreProperties>
</file>